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11"/>
  </p:notesMasterIdLst>
  <p:sldIdLst>
    <p:sldId id="261" r:id="rId3"/>
    <p:sldId id="256" r:id="rId4"/>
    <p:sldId id="257" r:id="rId5"/>
    <p:sldId id="258" r:id="rId6"/>
    <p:sldId id="259" r:id="rId7"/>
    <p:sldId id="260" r:id="rId8"/>
    <p:sldId id="263" r:id="rId9"/>
    <p:sldId id="264"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01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8367"/>
  </p:normalViewPr>
  <p:slideViewPr>
    <p:cSldViewPr snapToGrid="0" snapToObjects="1">
      <p:cViewPr varScale="1">
        <p:scale>
          <a:sx n="94" d="100"/>
          <a:sy n="94" d="100"/>
        </p:scale>
        <p:origin x="172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55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H" dirty="0"/>
              <a:t>Hello everyone. This presentation aims to illustrate the diagnostic criteria for Alzheimer’s disease developed by the international Working Group. </a:t>
            </a:r>
            <a:r>
              <a:rPr lang="en-GB" dirty="0"/>
              <a:t>T</a:t>
            </a:r>
            <a:r>
              <a:rPr lang="en-CH" dirty="0"/>
              <a:t>he international Working Group is made of clinical specialists on dementia and Alzheimer’s disease from 18 countries from Europe, North America, Latin America, and Australia, who have tried to use the most updated evidence on biomarkers to develop patient-centred criteria to diagnose Alzheimer’s disease in the patient journey of memory clinics. </a:t>
            </a:r>
            <a:endParaRPr lang="en-CH" sz="12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E32BF1-CADB-7649-9250-B32730BBAB67}" type="slidenum">
              <a:rPr kumimoji="0" lang="en-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6165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dirty="0"/>
              <a:t>Recent movement defines Alzheimer's Disease (AD) as a purely biological entity based on biomarker findings, aiming at fostering drug development. Here, biomarker positivity equals disease.</a:t>
            </a:r>
          </a:p>
          <a:p>
            <a:pPr lvl="1"/>
            <a:r>
              <a:rPr lang="en-GB" dirty="0"/>
              <a:t>Concerns exist regarding clinical application, societal understanding, and translation of blood-based biomarkers.</a:t>
            </a:r>
          </a:p>
          <a:p>
            <a:pPr lvl="1"/>
            <a:r>
              <a:rPr lang="en-GB" dirty="0"/>
              <a:t>Purpose: To offer a definitional view of AD as a clinical-biological construct for clinical use.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GB" dirty="0"/>
              <a:t>The role of biomarkers differs significantly between cognitively impaired and cognitively normal individuals.</a:t>
            </a:r>
          </a:p>
          <a:p>
            <a:pPr lvl="2"/>
            <a:r>
              <a:rPr lang="en-GB" dirty="0"/>
              <a:t>Most biomarker-positive, cognitively normal individuals do not become cognitively impaired or demented on a proximate timeline.</a:t>
            </a:r>
          </a:p>
          <a:p>
            <a:pPr lvl="2"/>
            <a:r>
              <a:rPr lang="en-GB" dirty="0"/>
              <a:t>Equating biomarker positivity to an AD diagnosis in cognitively normal people is problematic for clinical conversations.</a:t>
            </a:r>
          </a:p>
          <a:p>
            <a:pPr lvl="2"/>
            <a:endParaRPr lang="en-GB" dirty="0"/>
          </a:p>
          <a:p>
            <a:pPr lvl="1"/>
            <a:r>
              <a:rPr lang="en-GB" b="1" dirty="0"/>
              <a:t>IWG Stance: </a:t>
            </a:r>
            <a:r>
              <a:rPr kumimoji="0" lang="en-GB" sz="1200" b="1" i="0" u="none" strike="noStrike" kern="1200" cap="none" spc="0" normalizeH="0" baseline="0" noProof="0" dirty="0">
                <a:ln>
                  <a:noFill/>
                </a:ln>
                <a:solidFill>
                  <a:prstClr val="black"/>
                </a:solidFill>
                <a:effectLst/>
                <a:uLnTx/>
                <a:uFillTx/>
                <a:latin typeface="+mn-lt"/>
                <a:ea typeface="+mn-ea"/>
                <a:cs typeface="+mn-cs"/>
              </a:rPr>
              <a:t>: </a:t>
            </a:r>
            <a:r>
              <a:rPr kumimoji="0" lang="en-GB" sz="1200" b="1" i="0" u="none" strike="noStrike" kern="1200" cap="none" spc="0" normalizeH="0" baseline="0" noProof="0" dirty="0">
                <a:ln>
                  <a:noFill/>
                </a:ln>
                <a:solidFill>
                  <a:srgbClr val="FF0000"/>
                </a:solidFill>
                <a:effectLst/>
                <a:uLnTx/>
                <a:uFillTx/>
                <a:latin typeface="+mn-lt"/>
                <a:ea typeface="+mn-ea"/>
                <a:cs typeface="+mn-cs"/>
              </a:rPr>
              <a:t>biomarkers are </a:t>
            </a:r>
            <a:r>
              <a:rPr kumimoji="0" lang="en-GB" sz="1200" b="1" i="0" u="none" strike="noStrike" kern="1200" cap="none" spc="0" normalizeH="0" baseline="0" noProof="0" dirty="0">
                <a:ln>
                  <a:noFill/>
                </a:ln>
                <a:solidFill>
                  <a:prstClr val="black"/>
                </a:solidFill>
                <a:effectLst/>
                <a:uLnTx/>
                <a:uFillTx/>
                <a:latin typeface="+mn-lt"/>
                <a:ea typeface="+mn-ea"/>
                <a:cs typeface="+mn-cs"/>
              </a:rPr>
              <a:t>necessary but not sufficient. </a:t>
            </a:r>
            <a:r>
              <a:rPr lang="en-GB" dirty="0"/>
              <a:t>AD is a clinical-biological construct, requiring both clinical evidence (cognitive impairment) and biological evidence (biomarker positivity).</a:t>
            </a:r>
          </a:p>
          <a:p>
            <a:pPr lvl="2"/>
            <a:endParaRPr lang="en-GB"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dirty="0"/>
              <a:t>The IWG differentiates between:</a:t>
            </a:r>
          </a:p>
          <a:p>
            <a:pPr lvl="1"/>
            <a:r>
              <a:rPr lang="en-GB" b="1" dirty="0"/>
              <a:t>Asymptomatic at Risk for Alzheimer Disease</a:t>
            </a:r>
            <a:endParaRPr lang="en-GB" dirty="0"/>
          </a:p>
          <a:p>
            <a:pPr lvl="2"/>
            <a:r>
              <a:rPr lang="en-GB" dirty="0"/>
              <a:t>Cognitively normal individuals </a:t>
            </a:r>
            <a:r>
              <a:rPr kumimoji="0" lang="en-GB" sz="1200" b="0" i="0" u="none" strike="noStrike" kern="1200" cap="none" spc="0" normalizeH="0" baseline="0" noProof="0" dirty="0">
                <a:ln>
                  <a:noFill/>
                </a:ln>
                <a:solidFill>
                  <a:schemeClr val="accent5"/>
                </a:solidFill>
                <a:effectLst/>
                <a:uLnTx/>
                <a:uFillTx/>
                <a:latin typeface="+mn-lt"/>
                <a:ea typeface="+mn-ea"/>
                <a:cs typeface="+mn-cs"/>
              </a:rPr>
              <a:t>with </a:t>
            </a:r>
            <a:r>
              <a:rPr lang="en-GB" sz="1200" dirty="0">
                <a:solidFill>
                  <a:schemeClr val="accent5"/>
                </a:solidFill>
              </a:rPr>
              <a:t>biomarker profile indicative of </a:t>
            </a:r>
            <a:r>
              <a:rPr kumimoji="0" lang="en-GB" sz="1200" b="0" i="0" u="none" kern="1200" cap="none" spc="0" normalizeH="0" baseline="0" noProof="0" dirty="0">
                <a:ln>
                  <a:noFill/>
                </a:ln>
                <a:solidFill>
                  <a:schemeClr val="accent5"/>
                </a:solidFill>
                <a:effectLst/>
                <a:uLnTx/>
                <a:uFillTx/>
                <a:latin typeface="+mn-lt"/>
                <a:ea typeface="+mn-ea"/>
                <a:cs typeface="+mn-cs"/>
              </a:rPr>
              <a:t>increased,</a:t>
            </a:r>
            <a:r>
              <a:rPr kumimoji="0" lang="it-IT" sz="1200" b="0" i="0" u="none" kern="1200" cap="none" spc="0" normalizeH="0" baseline="0" noProof="0" dirty="0">
                <a:ln>
                  <a:noFill/>
                </a:ln>
                <a:solidFill>
                  <a:schemeClr val="accent5"/>
                </a:solidFill>
                <a:effectLst/>
                <a:uLnTx/>
                <a:uFillTx/>
                <a:latin typeface="+mn-lt"/>
                <a:ea typeface="+mn-ea"/>
                <a:cs typeface="+mn-cs"/>
              </a:rPr>
              <a:t> </a:t>
            </a:r>
            <a:r>
              <a:rPr kumimoji="0" lang="it-IT" sz="1200" b="0" i="0" u="none" kern="1200" cap="none" spc="0" normalizeH="0" baseline="0" noProof="0" dirty="0" err="1">
                <a:ln>
                  <a:noFill/>
                </a:ln>
                <a:solidFill>
                  <a:schemeClr val="accent5"/>
                </a:solidFill>
                <a:effectLst/>
                <a:uLnTx/>
                <a:uFillTx/>
                <a:latin typeface="+mn-lt"/>
                <a:ea typeface="+mn-ea"/>
                <a:cs typeface="+mn-cs"/>
              </a:rPr>
              <a:t>but</a:t>
            </a:r>
            <a:r>
              <a:rPr kumimoji="0" lang="it-IT" sz="1200" b="0" i="0" u="none" kern="1200" cap="none" spc="0" normalizeH="0" baseline="0" noProof="0" dirty="0">
                <a:ln>
                  <a:noFill/>
                </a:ln>
                <a:solidFill>
                  <a:schemeClr val="accent5"/>
                </a:solidFill>
                <a:effectLst/>
                <a:uLnTx/>
                <a:uFillTx/>
                <a:latin typeface="+mn-lt"/>
                <a:ea typeface="+mn-ea"/>
                <a:cs typeface="+mn-cs"/>
              </a:rPr>
              <a:t> </a:t>
            </a:r>
            <a:r>
              <a:rPr kumimoji="0" lang="it-IT" sz="1200" b="0" i="0" u="none" kern="1200" cap="none" spc="0" normalizeH="0" baseline="0" noProof="0" dirty="0" err="1">
                <a:ln>
                  <a:noFill/>
                </a:ln>
                <a:solidFill>
                  <a:schemeClr val="accent5"/>
                </a:solidFill>
                <a:effectLst/>
                <a:uLnTx/>
                <a:uFillTx/>
                <a:latin typeface="+mn-lt"/>
                <a:ea typeface="+mn-ea"/>
                <a:cs typeface="+mn-cs"/>
              </a:rPr>
              <a:t>still</a:t>
            </a:r>
            <a:r>
              <a:rPr kumimoji="0" lang="it-IT" sz="1200" b="0" i="0" u="none" kern="1200" cap="none" spc="0" normalizeH="0" baseline="0" noProof="0" dirty="0">
                <a:ln>
                  <a:noFill/>
                </a:ln>
                <a:solidFill>
                  <a:schemeClr val="accent5"/>
                </a:solidFill>
                <a:effectLst/>
                <a:uLnTx/>
                <a:uFillTx/>
                <a:latin typeface="+mn-lt"/>
                <a:ea typeface="+mn-ea"/>
                <a:cs typeface="+mn-cs"/>
              </a:rPr>
              <a:t> </a:t>
            </a:r>
            <a:r>
              <a:rPr kumimoji="0" lang="it-IT" sz="1200" b="0" i="0" u="none" kern="1200" cap="none" spc="0" normalizeH="0" baseline="0" noProof="0" dirty="0" err="1">
                <a:ln>
                  <a:noFill/>
                </a:ln>
                <a:solidFill>
                  <a:schemeClr val="accent5"/>
                </a:solidFill>
                <a:effectLst/>
                <a:uLnTx/>
                <a:uFillTx/>
                <a:latin typeface="+mn-lt"/>
                <a:ea typeface="+mn-ea"/>
                <a:cs typeface="+mn-cs"/>
              </a:rPr>
              <a:t>well</a:t>
            </a:r>
            <a:r>
              <a:rPr kumimoji="0" lang="it-IT" sz="1200" b="0" i="0" u="none" kern="1200" cap="none" spc="0" normalizeH="0" baseline="0" noProof="0" dirty="0">
                <a:ln>
                  <a:noFill/>
                </a:ln>
                <a:solidFill>
                  <a:schemeClr val="accent5"/>
                </a:solidFill>
                <a:effectLst/>
                <a:uLnTx/>
                <a:uFillTx/>
                <a:latin typeface="+mn-lt"/>
                <a:ea typeface="+mn-ea"/>
                <a:cs typeface="+mn-cs"/>
              </a:rPr>
              <a:t> </a:t>
            </a:r>
            <a:r>
              <a:rPr kumimoji="0" lang="it-IT" sz="1200" b="0" i="0" u="none" kern="1200" cap="none" spc="0" normalizeH="0" baseline="0" noProof="0" dirty="0" err="1">
                <a:ln>
                  <a:noFill/>
                </a:ln>
                <a:solidFill>
                  <a:schemeClr val="accent5"/>
                </a:solidFill>
                <a:effectLst/>
                <a:uLnTx/>
                <a:uFillTx/>
                <a:latin typeface="+mn-lt"/>
                <a:ea typeface="+mn-ea"/>
                <a:cs typeface="+mn-cs"/>
              </a:rPr>
              <a:t>below</a:t>
            </a:r>
            <a:r>
              <a:rPr kumimoji="0" lang="it-IT" sz="1200" b="0" i="0" u="none" kern="1200" cap="none" spc="0" normalizeH="0" baseline="0" noProof="0" dirty="0">
                <a:ln>
                  <a:noFill/>
                </a:ln>
                <a:solidFill>
                  <a:schemeClr val="accent5"/>
                </a:solidFill>
                <a:effectLst/>
                <a:uLnTx/>
                <a:uFillTx/>
                <a:latin typeface="+mn-lt"/>
                <a:ea typeface="+mn-ea"/>
                <a:cs typeface="+mn-cs"/>
              </a:rPr>
              <a:t> 100%, </a:t>
            </a:r>
            <a:r>
              <a:rPr kumimoji="0" lang="it-IT" sz="1200" b="0" i="0" u="none" kern="1200" cap="none" spc="0" normalizeH="0" baseline="0" noProof="0" dirty="0" err="1">
                <a:ln>
                  <a:noFill/>
                </a:ln>
                <a:solidFill>
                  <a:schemeClr val="accent5"/>
                </a:solidFill>
                <a:effectLst/>
                <a:uLnTx/>
                <a:uFillTx/>
                <a:latin typeface="+mn-lt"/>
                <a:ea typeface="+mn-ea"/>
                <a:cs typeface="+mn-cs"/>
              </a:rPr>
              <a:t>lifetime</a:t>
            </a:r>
            <a:r>
              <a:rPr kumimoji="0" lang="it-IT" sz="1200" b="0" i="0" u="none" kern="1200" cap="none" spc="0" normalizeH="0" baseline="0" noProof="0" dirty="0">
                <a:ln>
                  <a:noFill/>
                </a:ln>
                <a:solidFill>
                  <a:schemeClr val="accent5"/>
                </a:solidFill>
                <a:effectLst/>
                <a:uLnTx/>
                <a:uFillTx/>
                <a:latin typeface="+mn-lt"/>
                <a:ea typeface="+mn-ea"/>
                <a:cs typeface="+mn-cs"/>
              </a:rPr>
              <a:t> </a:t>
            </a:r>
            <a:r>
              <a:rPr kumimoji="0" lang="en-GB" sz="1200" b="0" i="0" u="none" strike="noStrike" kern="1200" cap="none" spc="0" normalizeH="0" baseline="0" noProof="0" dirty="0">
                <a:ln>
                  <a:noFill/>
                </a:ln>
                <a:solidFill>
                  <a:schemeClr val="accent5"/>
                </a:solidFill>
                <a:effectLst/>
                <a:uLnTx/>
                <a:uFillTx/>
                <a:latin typeface="+mn-lt"/>
                <a:ea typeface="+mn-ea"/>
                <a:cs typeface="+mn-cs"/>
              </a:rPr>
              <a:t>risk of progression </a:t>
            </a:r>
            <a:r>
              <a:rPr lang="en-GB" dirty="0"/>
              <a:t>(e.g., brain amyloidosis isolated or with low tau PET burden).</a:t>
            </a:r>
          </a:p>
          <a:p>
            <a:pPr lvl="2"/>
            <a:r>
              <a:rPr lang="en-GB" dirty="0"/>
              <a:t>Lifetime risk of progression is increased but not deterministic.</a:t>
            </a:r>
          </a:p>
          <a:p>
            <a:pPr lvl="2"/>
            <a:r>
              <a:rPr lang="en-GB" dirty="0"/>
              <a:t>Should NOT be </a:t>
            </a:r>
            <a:r>
              <a:rPr lang="en-GB" dirty="0" err="1"/>
              <a:t>labeled</a:t>
            </a:r>
            <a:r>
              <a:rPr lang="en-GB" dirty="0"/>
              <a:t> as having Alzheimer Disease.</a:t>
            </a:r>
          </a:p>
          <a:p>
            <a:pPr lvl="1"/>
            <a:r>
              <a:rPr lang="en-GB" b="1" dirty="0"/>
              <a:t>Presymptomatic Alzheimer Disease</a:t>
            </a:r>
            <a:endParaRPr lang="en-GB" dirty="0"/>
          </a:p>
          <a:p>
            <a:pPr lvl="2"/>
            <a:r>
              <a:rPr lang="en-GB" dirty="0"/>
              <a:t>Cognitively normal individuals with </a:t>
            </a:r>
            <a:r>
              <a:rPr kumimoji="0" lang="en-GB" sz="1200" b="0" i="0" u="none" strike="noStrike" kern="1200" cap="none" spc="0" normalizeH="0" baseline="0" noProof="0" dirty="0">
                <a:ln>
                  <a:noFill/>
                </a:ln>
                <a:solidFill>
                  <a:schemeClr val="accent5"/>
                </a:solidFill>
                <a:effectLst/>
                <a:uLnTx/>
                <a:uFillTx/>
                <a:latin typeface="+mn-lt"/>
                <a:ea typeface="+mn-ea"/>
                <a:cs typeface="+mn-cs"/>
              </a:rPr>
              <a:t>with</a:t>
            </a:r>
            <a:r>
              <a:rPr kumimoji="0" lang="en-GB" sz="1200" b="0" i="0" u="none" kern="1200" cap="none" spc="0" normalizeH="0" baseline="0" noProof="0" dirty="0">
                <a:ln>
                  <a:noFill/>
                </a:ln>
                <a:solidFill>
                  <a:schemeClr val="accent5"/>
                </a:solidFill>
                <a:effectLst/>
                <a:uLnTx/>
                <a:uFillTx/>
                <a:latin typeface="+mn-lt"/>
                <a:ea typeface="+mn-ea"/>
                <a:cs typeface="+mn-cs"/>
              </a:rPr>
              <a:t> </a:t>
            </a:r>
            <a:r>
              <a:rPr lang="en-GB" sz="1200" dirty="0">
                <a:solidFill>
                  <a:schemeClr val="accent5"/>
                </a:solidFill>
              </a:rPr>
              <a:t>biomarker profile indicative of </a:t>
            </a:r>
            <a:r>
              <a:rPr lang="it-IT" sz="1200" dirty="0">
                <a:solidFill>
                  <a:schemeClr val="accent5"/>
                </a:solidFill>
              </a:rPr>
              <a:t>100% or </a:t>
            </a:r>
            <a:r>
              <a:rPr lang="it-IT" sz="1200" dirty="0" err="1">
                <a:solidFill>
                  <a:schemeClr val="accent5"/>
                </a:solidFill>
              </a:rPr>
              <a:t>next</a:t>
            </a:r>
            <a:r>
              <a:rPr lang="it-IT" sz="1200" dirty="0">
                <a:solidFill>
                  <a:schemeClr val="accent5"/>
                </a:solidFill>
              </a:rPr>
              <a:t> to 100%</a:t>
            </a:r>
            <a:r>
              <a:rPr lang="fr-CH" sz="1200" dirty="0">
                <a:solidFill>
                  <a:schemeClr val="accent5"/>
                </a:solidFill>
              </a:rPr>
              <a:t> </a:t>
            </a:r>
            <a:r>
              <a:rPr kumimoji="0" lang="en-GB" sz="1200" b="0" i="0" u="none" strike="noStrike" kern="1200" cap="none" spc="0" normalizeH="0" baseline="0" noProof="0" dirty="0">
                <a:ln>
                  <a:noFill/>
                </a:ln>
                <a:solidFill>
                  <a:schemeClr val="accent5"/>
                </a:solidFill>
                <a:effectLst/>
                <a:uLnTx/>
                <a:uFillTx/>
                <a:latin typeface="+mn-lt"/>
                <a:ea typeface="+mn-ea"/>
                <a:cs typeface="+mn-cs"/>
              </a:rPr>
              <a:t>lifetime risk of progression </a:t>
            </a:r>
            <a:r>
              <a:rPr lang="en-GB" dirty="0"/>
              <a:t>(e.g., high neocortical tau PET burden, highly penetrant genetic variations, Down syndrome, APOE e4 homozygotes with SORL1 loss of function).</a:t>
            </a:r>
          </a:p>
          <a:p>
            <a:pPr lvl="1"/>
            <a:r>
              <a:rPr lang="en-GB" b="1" dirty="0"/>
              <a:t>Alzheimer Disease</a:t>
            </a:r>
            <a:endParaRPr lang="en-GB" dirty="0"/>
          </a:p>
          <a:p>
            <a:pPr lvl="2"/>
            <a:r>
              <a:rPr lang="en-GB" dirty="0"/>
              <a:t>Cognitively impaired individuals exhibiting specific clinical phenotypes (e.g., amnestic, </a:t>
            </a:r>
            <a:r>
              <a:rPr lang="en-GB" dirty="0" err="1"/>
              <a:t>logopenic</a:t>
            </a:r>
            <a:r>
              <a:rPr lang="en-GB" dirty="0"/>
              <a:t> aphasia, posterior cortical atrophy) AND positive biomarkers of brain amyloidosis and tauopathy (CSF, PET, or plasma p-tau).</a:t>
            </a:r>
          </a:p>
          <a:p>
            <a:pPr lvl="2"/>
            <a:r>
              <a:rPr lang="en-GB" dirty="0"/>
              <a:t>Includes both prodromal (mild cognitive impairment) and dementia stages.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b="1" dirty="0"/>
              <a:t>In Cognitively Impaired Individuals:</a:t>
            </a:r>
            <a:endParaRPr lang="en-GB" dirty="0"/>
          </a:p>
          <a:p>
            <a:pPr lvl="2"/>
            <a:r>
              <a:rPr lang="en-GB" dirty="0"/>
              <a:t>Biomarkers are valuable for confirming AD pathology, establishing a clinical-biological diagnosis, and supporting treatment decisions.</a:t>
            </a:r>
          </a:p>
          <a:p>
            <a:pPr lvl="1"/>
            <a:r>
              <a:rPr lang="en-GB" b="1" dirty="0"/>
              <a:t>In Cognitively Normal Individuals:</a:t>
            </a:r>
            <a:endParaRPr lang="en-GB" dirty="0"/>
          </a:p>
          <a:p>
            <a:pPr lvl="2"/>
            <a:r>
              <a:rPr lang="en-GB" dirty="0"/>
              <a:t>Biomarkers are risk markers, not diagnostic markers (except for presymptomatic AD).</a:t>
            </a:r>
          </a:p>
          <a:p>
            <a:pPr lvl="2"/>
            <a:r>
              <a:rPr lang="en-GB" dirty="0"/>
              <a:t>Risks of purely biological diagnosis: Diagnostic </a:t>
            </a:r>
            <a:r>
              <a:rPr lang="en-GB" dirty="0" err="1"/>
              <a:t>mislabeling</a:t>
            </a:r>
            <a:r>
              <a:rPr lang="en-GB" dirty="0"/>
              <a:t>, unalignment of patient conversations, significant psychological and societal consequences.</a:t>
            </a:r>
          </a:p>
          <a:p>
            <a:pPr lvl="2"/>
            <a:endParaRPr lang="en-GB" b="1" dirty="0"/>
          </a:p>
          <a:p>
            <a:pPr lvl="2"/>
            <a:r>
              <a:rPr lang="en-GB" b="1" dirty="0"/>
              <a:t>Recommendation:</a:t>
            </a:r>
            <a:r>
              <a:rPr lang="en-GB" dirty="0"/>
              <a:t> Routine biomarker testing in cognitively normal individuals should be primarily for research </a:t>
            </a:r>
            <a:r>
              <a:rPr lang="en-GB" b="0" dirty="0"/>
              <a:t>purposes </a:t>
            </a:r>
            <a:r>
              <a:rPr kumimoji="0" lang="en-GB" sz="1200" b="0" i="0" u="none" strike="noStrike" kern="1200" cap="none" spc="0" normalizeH="0" baseline="0" noProof="0" dirty="0">
                <a:ln>
                  <a:noFill/>
                </a:ln>
                <a:solidFill>
                  <a:schemeClr val="accent5"/>
                </a:solidFill>
                <a:effectLst/>
                <a:uLnTx/>
                <a:uFillTx/>
                <a:latin typeface="+mn-lt"/>
                <a:ea typeface="+mn-ea"/>
                <a:cs typeface="+mn-cs"/>
              </a:rPr>
              <a:t>and in Brain Health Services for risk </a:t>
            </a:r>
            <a:r>
              <a:rPr kumimoji="0" lang="en-GB" sz="1200" i="0" u="none" strike="noStrike" kern="1200" cap="none" spc="0" normalizeH="0" baseline="0" noProof="0" dirty="0">
                <a:ln>
                  <a:noFill/>
                </a:ln>
                <a:solidFill>
                  <a:schemeClr val="accent5"/>
                </a:solidFill>
                <a:effectLst/>
                <a:uLnTx/>
                <a:uFillTx/>
                <a:latin typeface="+mn-lt"/>
                <a:ea typeface="+mn-ea"/>
                <a:cs typeface="+mn-cs"/>
              </a:rPr>
              <a:t>stratification</a:t>
            </a:r>
            <a:r>
              <a:rPr lang="en-GB" dirty="0"/>
              <a:t>, not for routine clinical use.</a:t>
            </a:r>
          </a:p>
          <a:p>
            <a:pPr lvl="2"/>
            <a:r>
              <a:rPr lang="en-GB" dirty="0"/>
              <a:t>Clinicians’ focus should be on risk assessment and risk reduction interventions, not premature AD diagnosis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b="1" dirty="0"/>
              <a:t>IWG Main Message:</a:t>
            </a:r>
            <a:r>
              <a:rPr lang="en-GB" dirty="0"/>
              <a:t> AD is a clinical-biological entity. A diagnosis requires established clinical phenotype and supportive AD biomarkers.</a:t>
            </a:r>
          </a:p>
          <a:p>
            <a:pPr lvl="1"/>
            <a:r>
              <a:rPr lang="en-GB" b="1" dirty="0"/>
              <a:t>Future Research &amp; Clinical Needs:</a:t>
            </a:r>
            <a:endParaRPr lang="en-GB" dirty="0"/>
          </a:p>
          <a:p>
            <a:pPr lvl="2"/>
            <a:r>
              <a:rPr lang="en-GB" dirty="0"/>
              <a:t>Better Risk Estimation: Large-scale observational studies to accurately compute the risk of progression to cognitive impairment in cognitively unimpaired individuals (including SCD), considering age, genetics, biomarkers, and lifestyle factors.</a:t>
            </a:r>
          </a:p>
          <a:p>
            <a:pPr lvl="2"/>
            <a:r>
              <a:rPr lang="en-GB" dirty="0"/>
              <a:t>Effective Interventions: Interventional clinical trials to test efficacy of drugs targeting AD pathology and other risk reduction strategies.</a:t>
            </a:r>
          </a:p>
          <a:p>
            <a:pPr lvl="1"/>
            <a:endParaRPr lang="en-GB" b="1" dirty="0"/>
          </a:p>
          <a:p>
            <a:pPr lvl="1"/>
            <a:r>
              <a:rPr lang="en-GB" b="1" dirty="0"/>
              <a:t>Ultimate Goal:</a:t>
            </a:r>
            <a:r>
              <a:rPr lang="en-GB" dirty="0"/>
              <a:t> Foster effective AD treatment, including prevention of cognitive impairment and dementia, while providing clear, accurate information and avoiding potentially harmful diagnoses for individuals without cognitive impairment.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E32BF1-CADB-7649-9250-B32730BBAB67}" type="slidenum">
              <a:rPr kumimoji="0" lang="en-C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6184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FA679-2D9B-7A63-10EC-27771A1E196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H"/>
          </a:p>
        </p:txBody>
      </p:sp>
      <p:sp>
        <p:nvSpPr>
          <p:cNvPr id="3" name="Picture Placeholder 2">
            <a:extLst>
              <a:ext uri="{FF2B5EF4-FFF2-40B4-BE49-F238E27FC236}">
                <a16:creationId xmlns:a16="http://schemas.microsoft.com/office/drawing/2014/main" id="{816751BF-5BB8-51AA-1296-0EA8BD59B7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H"/>
          </a:p>
        </p:txBody>
      </p:sp>
      <p:sp>
        <p:nvSpPr>
          <p:cNvPr id="4" name="Text Placeholder 3">
            <a:extLst>
              <a:ext uri="{FF2B5EF4-FFF2-40B4-BE49-F238E27FC236}">
                <a16:creationId xmlns:a16="http://schemas.microsoft.com/office/drawing/2014/main" id="{1CEEC8E4-6F2A-14D5-E3C3-63C24D0AFA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C36101E-2AA4-DBA0-752D-D94E0ED2C1B9}"/>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6" name="Footer Placeholder 5">
            <a:extLst>
              <a:ext uri="{FF2B5EF4-FFF2-40B4-BE49-F238E27FC236}">
                <a16:creationId xmlns:a16="http://schemas.microsoft.com/office/drawing/2014/main" id="{3534496F-3FE8-D175-D906-1F3064C08A21}"/>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EA7B8A93-6031-7901-C1CD-2509EF2B094C}"/>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306319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BAD-5591-904D-F54E-81A2CF05B6C8}"/>
              </a:ext>
            </a:extLst>
          </p:cNvPr>
          <p:cNvSpPr>
            <a:spLocks noGrp="1"/>
          </p:cNvSpPr>
          <p:nvPr>
            <p:ph type="title"/>
          </p:nvPr>
        </p:nvSpPr>
        <p:spPr/>
        <p:txBody>
          <a:bodyPr/>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513E4E3D-F618-6D33-DEAD-70370DE0152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98AC1139-05D5-308A-DBE4-88F8ACF8E42D}"/>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5" name="Footer Placeholder 4">
            <a:extLst>
              <a:ext uri="{FF2B5EF4-FFF2-40B4-BE49-F238E27FC236}">
                <a16:creationId xmlns:a16="http://schemas.microsoft.com/office/drawing/2014/main" id="{F1BEFC58-88B2-76F8-C9F0-883AB7A7AEB7}"/>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46C340D8-449C-652C-9F99-303ED8D49356}"/>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4102581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9BAD09-F761-A1B3-BF2D-3A8907C23D1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CH"/>
          </a:p>
        </p:txBody>
      </p:sp>
      <p:sp>
        <p:nvSpPr>
          <p:cNvPr id="3" name="Vertical Text Placeholder 2">
            <a:extLst>
              <a:ext uri="{FF2B5EF4-FFF2-40B4-BE49-F238E27FC236}">
                <a16:creationId xmlns:a16="http://schemas.microsoft.com/office/drawing/2014/main" id="{388C1097-D518-1198-90C6-135B1063E51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B7E677E5-2EE1-AFAF-2938-468754E3C5BB}"/>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5" name="Footer Placeholder 4">
            <a:extLst>
              <a:ext uri="{FF2B5EF4-FFF2-40B4-BE49-F238E27FC236}">
                <a16:creationId xmlns:a16="http://schemas.microsoft.com/office/drawing/2014/main" id="{3732D4C4-7949-F25A-44EE-5107C307E57F}"/>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1DC16B63-1AC2-E544-0D85-43A934DC1898}"/>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549068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4CFC7-4F7E-8B00-CCCE-9CAA4FDDF01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CH"/>
          </a:p>
        </p:txBody>
      </p:sp>
      <p:sp>
        <p:nvSpPr>
          <p:cNvPr id="3" name="Subtitle 2">
            <a:extLst>
              <a:ext uri="{FF2B5EF4-FFF2-40B4-BE49-F238E27FC236}">
                <a16:creationId xmlns:a16="http://schemas.microsoft.com/office/drawing/2014/main" id="{C3530141-4BB4-A107-A88F-D17256E773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CH"/>
          </a:p>
        </p:txBody>
      </p:sp>
      <p:sp>
        <p:nvSpPr>
          <p:cNvPr id="4" name="Date Placeholder 3">
            <a:extLst>
              <a:ext uri="{FF2B5EF4-FFF2-40B4-BE49-F238E27FC236}">
                <a16:creationId xmlns:a16="http://schemas.microsoft.com/office/drawing/2014/main" id="{47D91E27-0D43-4CF0-13C9-02CF7A8E4A88}"/>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5" name="Footer Placeholder 4">
            <a:extLst>
              <a:ext uri="{FF2B5EF4-FFF2-40B4-BE49-F238E27FC236}">
                <a16:creationId xmlns:a16="http://schemas.microsoft.com/office/drawing/2014/main" id="{D63D2E83-4C22-1D64-D852-45E78EE9FF6E}"/>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064077C9-5F4B-55C7-FFC3-681AEE6A2516}"/>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30564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348BA-B101-E718-F8BF-79264D2DB9C6}"/>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5F2B9275-9ECC-CE10-8FE7-BBC6A10431A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972ADB25-FB23-F2EE-8EE7-EBC13B3F2B3A}"/>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5" name="Footer Placeholder 4">
            <a:extLst>
              <a:ext uri="{FF2B5EF4-FFF2-40B4-BE49-F238E27FC236}">
                <a16:creationId xmlns:a16="http://schemas.microsoft.com/office/drawing/2014/main" id="{312B042C-294A-8EA9-3807-4FD8F8756A15}"/>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42F96CA4-1F91-B8C5-8446-9F45E8239173}"/>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863509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76148-7EA2-E990-F0AF-7C47ADC4D38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CH"/>
          </a:p>
        </p:txBody>
      </p:sp>
      <p:sp>
        <p:nvSpPr>
          <p:cNvPr id="3" name="Text Placeholder 2">
            <a:extLst>
              <a:ext uri="{FF2B5EF4-FFF2-40B4-BE49-F238E27FC236}">
                <a16:creationId xmlns:a16="http://schemas.microsoft.com/office/drawing/2014/main" id="{FCF5E9BE-69F3-CAC3-27F8-8F85EE6DF0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48460BB-270F-6CCF-E5E4-F60F64508A29}"/>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5" name="Footer Placeholder 4">
            <a:extLst>
              <a:ext uri="{FF2B5EF4-FFF2-40B4-BE49-F238E27FC236}">
                <a16:creationId xmlns:a16="http://schemas.microsoft.com/office/drawing/2014/main" id="{4837F667-377F-5CD5-398F-B424AA089004}"/>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67897F79-32BA-E5B5-27FD-5DE9B232B09B}"/>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2173788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1D05C-54A0-9E10-D8D2-8E84D956EA1A}"/>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366B5DF6-9C7A-62FA-22BC-76C53D9D973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Content Placeholder 3">
            <a:extLst>
              <a:ext uri="{FF2B5EF4-FFF2-40B4-BE49-F238E27FC236}">
                <a16:creationId xmlns:a16="http://schemas.microsoft.com/office/drawing/2014/main" id="{FDFAAF26-7ECC-AECA-83ED-C97B4E6E44B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Date Placeholder 4">
            <a:extLst>
              <a:ext uri="{FF2B5EF4-FFF2-40B4-BE49-F238E27FC236}">
                <a16:creationId xmlns:a16="http://schemas.microsoft.com/office/drawing/2014/main" id="{E7A96FC3-9A64-F37E-A4AA-33A039AA06BD}"/>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6" name="Footer Placeholder 5">
            <a:extLst>
              <a:ext uri="{FF2B5EF4-FFF2-40B4-BE49-F238E27FC236}">
                <a16:creationId xmlns:a16="http://schemas.microsoft.com/office/drawing/2014/main" id="{97713EF8-701F-5063-1B46-1A63D1B0934B}"/>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CA885475-3A95-71DD-9E12-384C4C4A7440}"/>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1709341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CB5A6-3560-9F8B-A3EF-6DA7461F53FD}"/>
              </a:ext>
            </a:extLst>
          </p:cNvPr>
          <p:cNvSpPr>
            <a:spLocks noGrp="1"/>
          </p:cNvSpPr>
          <p:nvPr>
            <p:ph type="title"/>
          </p:nvPr>
        </p:nvSpPr>
        <p:spPr>
          <a:xfrm>
            <a:off x="839788" y="365125"/>
            <a:ext cx="10515600" cy="1325563"/>
          </a:xfrm>
        </p:spPr>
        <p:txBody>
          <a:bodyPr/>
          <a:lstStyle/>
          <a:p>
            <a:r>
              <a:rPr lang="en-GB"/>
              <a:t>Click to edit Master title style</a:t>
            </a:r>
            <a:endParaRPr lang="en-CH"/>
          </a:p>
        </p:txBody>
      </p:sp>
      <p:sp>
        <p:nvSpPr>
          <p:cNvPr id="3" name="Text Placeholder 2">
            <a:extLst>
              <a:ext uri="{FF2B5EF4-FFF2-40B4-BE49-F238E27FC236}">
                <a16:creationId xmlns:a16="http://schemas.microsoft.com/office/drawing/2014/main" id="{121560E2-8C1A-6F6A-E32B-2E2C6706E2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1B3684E-3BDC-34D6-9CB5-B53653CA3D3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Text Placeholder 4">
            <a:extLst>
              <a:ext uri="{FF2B5EF4-FFF2-40B4-BE49-F238E27FC236}">
                <a16:creationId xmlns:a16="http://schemas.microsoft.com/office/drawing/2014/main" id="{7B0F109F-F16C-5579-1266-278CC81A16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1C79409-85F9-740D-6163-4A9DE61A9F0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7" name="Date Placeholder 6">
            <a:extLst>
              <a:ext uri="{FF2B5EF4-FFF2-40B4-BE49-F238E27FC236}">
                <a16:creationId xmlns:a16="http://schemas.microsoft.com/office/drawing/2014/main" id="{ADC91263-A88D-0A3B-5D18-079B075A976F}"/>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8" name="Footer Placeholder 7">
            <a:extLst>
              <a:ext uri="{FF2B5EF4-FFF2-40B4-BE49-F238E27FC236}">
                <a16:creationId xmlns:a16="http://schemas.microsoft.com/office/drawing/2014/main" id="{A5B8520A-1B99-E1B3-AC4A-21586CCAD342}"/>
              </a:ext>
            </a:extLst>
          </p:cNvPr>
          <p:cNvSpPr>
            <a:spLocks noGrp="1"/>
          </p:cNvSpPr>
          <p:nvPr>
            <p:ph type="ftr" sz="quarter" idx="11"/>
          </p:nvPr>
        </p:nvSpPr>
        <p:spPr/>
        <p:txBody>
          <a:bodyPr/>
          <a:lstStyle/>
          <a:p>
            <a:endParaRPr lang="en-CH"/>
          </a:p>
        </p:txBody>
      </p:sp>
      <p:sp>
        <p:nvSpPr>
          <p:cNvPr id="9" name="Slide Number Placeholder 8">
            <a:extLst>
              <a:ext uri="{FF2B5EF4-FFF2-40B4-BE49-F238E27FC236}">
                <a16:creationId xmlns:a16="http://schemas.microsoft.com/office/drawing/2014/main" id="{4829BE9A-E7B7-9C0C-F601-4BC8985A9097}"/>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4211587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202B1-8609-1C8E-8C65-416357F0500E}"/>
              </a:ext>
            </a:extLst>
          </p:cNvPr>
          <p:cNvSpPr>
            <a:spLocks noGrp="1"/>
          </p:cNvSpPr>
          <p:nvPr>
            <p:ph type="title"/>
          </p:nvPr>
        </p:nvSpPr>
        <p:spPr/>
        <p:txBody>
          <a:bodyPr/>
          <a:lstStyle/>
          <a:p>
            <a:r>
              <a:rPr lang="en-GB"/>
              <a:t>Click to edit Master title style</a:t>
            </a:r>
            <a:endParaRPr lang="en-CH"/>
          </a:p>
        </p:txBody>
      </p:sp>
      <p:sp>
        <p:nvSpPr>
          <p:cNvPr id="3" name="Date Placeholder 2">
            <a:extLst>
              <a:ext uri="{FF2B5EF4-FFF2-40B4-BE49-F238E27FC236}">
                <a16:creationId xmlns:a16="http://schemas.microsoft.com/office/drawing/2014/main" id="{45F9D3E4-92EF-D375-362C-7830600F7B4A}"/>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4" name="Footer Placeholder 3">
            <a:extLst>
              <a:ext uri="{FF2B5EF4-FFF2-40B4-BE49-F238E27FC236}">
                <a16:creationId xmlns:a16="http://schemas.microsoft.com/office/drawing/2014/main" id="{42E85335-3860-F0CF-98FB-A51B73308EC0}"/>
              </a:ext>
            </a:extLst>
          </p:cNvPr>
          <p:cNvSpPr>
            <a:spLocks noGrp="1"/>
          </p:cNvSpPr>
          <p:nvPr>
            <p:ph type="ftr" sz="quarter" idx="11"/>
          </p:nvPr>
        </p:nvSpPr>
        <p:spPr/>
        <p:txBody>
          <a:bodyPr/>
          <a:lstStyle/>
          <a:p>
            <a:endParaRPr lang="en-CH"/>
          </a:p>
        </p:txBody>
      </p:sp>
      <p:sp>
        <p:nvSpPr>
          <p:cNvPr id="5" name="Slide Number Placeholder 4">
            <a:extLst>
              <a:ext uri="{FF2B5EF4-FFF2-40B4-BE49-F238E27FC236}">
                <a16:creationId xmlns:a16="http://schemas.microsoft.com/office/drawing/2014/main" id="{4877DA1C-DD96-4965-BD8F-902B995E5D9B}"/>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1091979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301CA6-BF05-87E8-716A-0DBBE068D059}"/>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3" name="Footer Placeholder 2">
            <a:extLst>
              <a:ext uri="{FF2B5EF4-FFF2-40B4-BE49-F238E27FC236}">
                <a16:creationId xmlns:a16="http://schemas.microsoft.com/office/drawing/2014/main" id="{F06025DE-3D27-584E-3784-A6391EA315B5}"/>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41CE900D-4342-2C07-AB30-B719EEC658F9}"/>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484543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699FD-3D20-2D8E-158E-4281FD43545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CH"/>
          </a:p>
        </p:txBody>
      </p:sp>
      <p:sp>
        <p:nvSpPr>
          <p:cNvPr id="3" name="Content Placeholder 2">
            <a:extLst>
              <a:ext uri="{FF2B5EF4-FFF2-40B4-BE49-F238E27FC236}">
                <a16:creationId xmlns:a16="http://schemas.microsoft.com/office/drawing/2014/main" id="{C995C2D2-792D-67F5-10FC-0CF0DEE145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Text Placeholder 3">
            <a:extLst>
              <a:ext uri="{FF2B5EF4-FFF2-40B4-BE49-F238E27FC236}">
                <a16:creationId xmlns:a16="http://schemas.microsoft.com/office/drawing/2014/main" id="{9B3E8617-73DC-AB8E-D897-EFFF4DD376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A4BEA3-AA1B-31D2-EA09-9E3C2C3D8DE9}"/>
              </a:ext>
            </a:extLst>
          </p:cNvPr>
          <p:cNvSpPr>
            <a:spLocks noGrp="1"/>
          </p:cNvSpPr>
          <p:nvPr>
            <p:ph type="dt" sz="half" idx="10"/>
          </p:nvPr>
        </p:nvSpPr>
        <p:spPr/>
        <p:txBody>
          <a:bodyPr/>
          <a:lstStyle/>
          <a:p>
            <a:fld id="{062194D8-0DF6-D04E-A08E-B3F36118571B}" type="datetimeFigureOut">
              <a:rPr lang="en-CH" smtClean="0"/>
              <a:t>02.02.2026</a:t>
            </a:fld>
            <a:endParaRPr lang="en-CH"/>
          </a:p>
        </p:txBody>
      </p:sp>
      <p:sp>
        <p:nvSpPr>
          <p:cNvPr id="6" name="Footer Placeholder 5">
            <a:extLst>
              <a:ext uri="{FF2B5EF4-FFF2-40B4-BE49-F238E27FC236}">
                <a16:creationId xmlns:a16="http://schemas.microsoft.com/office/drawing/2014/main" id="{5295CBF8-5821-A143-7E47-144F3A1D8706}"/>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CF4E081C-DEBA-D490-9E80-64A0F51B75B9}"/>
              </a:ext>
            </a:extLst>
          </p:cNvPr>
          <p:cNvSpPr>
            <a:spLocks noGrp="1"/>
          </p:cNvSpPr>
          <p:nvPr>
            <p:ph type="sldNum" sz="quarter" idx="12"/>
          </p:nvPr>
        </p:nvSpPr>
        <p:spPr/>
        <p:txBody>
          <a:bodyPr/>
          <a:lstStyle/>
          <a:p>
            <a:fld id="{71F99DCC-285E-D948-8920-3BB8F5018F60}" type="slidenum">
              <a:rPr lang="en-CH" smtClean="0"/>
              <a:t>‹#›</a:t>
            </a:fld>
            <a:endParaRPr lang="en-CH"/>
          </a:p>
        </p:txBody>
      </p:sp>
    </p:spTree>
    <p:extLst>
      <p:ext uri="{BB962C8B-B14F-4D97-AF65-F5344CB8AC3E}">
        <p14:creationId xmlns:p14="http://schemas.microsoft.com/office/powerpoint/2010/main" val="406648873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2DAB46-E75B-D130-C00B-CF18847FFB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55D8127B-635A-BFCC-A260-5A5695FAFF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Date Placeholder 3">
            <a:extLst>
              <a:ext uri="{FF2B5EF4-FFF2-40B4-BE49-F238E27FC236}">
                <a16:creationId xmlns:a16="http://schemas.microsoft.com/office/drawing/2014/main" id="{EC28FEDE-9EF8-590F-6CBF-00472D4913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2194D8-0DF6-D04E-A08E-B3F36118571B}" type="datetimeFigureOut">
              <a:rPr lang="en-CH" smtClean="0"/>
              <a:t>02.02.2026</a:t>
            </a:fld>
            <a:endParaRPr lang="en-CH"/>
          </a:p>
        </p:txBody>
      </p:sp>
      <p:sp>
        <p:nvSpPr>
          <p:cNvPr id="5" name="Footer Placeholder 4">
            <a:extLst>
              <a:ext uri="{FF2B5EF4-FFF2-40B4-BE49-F238E27FC236}">
                <a16:creationId xmlns:a16="http://schemas.microsoft.com/office/drawing/2014/main" id="{53CFD7D6-C62B-3786-71A6-D732E992E5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H"/>
          </a:p>
        </p:txBody>
      </p:sp>
      <p:sp>
        <p:nvSpPr>
          <p:cNvPr id="6" name="Slide Number Placeholder 5">
            <a:extLst>
              <a:ext uri="{FF2B5EF4-FFF2-40B4-BE49-F238E27FC236}">
                <a16:creationId xmlns:a16="http://schemas.microsoft.com/office/drawing/2014/main" id="{90F34E0C-8D14-7CBD-C916-92535230C2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F99DCC-285E-D948-8920-3BB8F5018F60}" type="slidenum">
              <a:rPr lang="en-CH" smtClean="0"/>
              <a:t>‹#›</a:t>
            </a:fld>
            <a:endParaRPr lang="en-CH"/>
          </a:p>
        </p:txBody>
      </p:sp>
    </p:spTree>
    <p:extLst>
      <p:ext uri="{BB962C8B-B14F-4D97-AF65-F5344CB8AC3E}">
        <p14:creationId xmlns:p14="http://schemas.microsoft.com/office/powerpoint/2010/main" val="108532975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16.png"/><Relationship Id="rId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2.png"/><Relationship Id="rId7" Type="http://schemas.openxmlformats.org/officeDocument/2006/relationships/image" Target="../media/image13.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3.xml"/><Relationship Id="rId16"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 Id="rId14"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12.png"/><Relationship Id="rId21" Type="http://schemas.openxmlformats.org/officeDocument/2006/relationships/image" Target="../media/image46.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49.png"/><Relationship Id="rId2" Type="http://schemas.openxmlformats.org/officeDocument/2006/relationships/notesSlide" Target="../notesSlides/notesSlide4.xml"/><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8.png"/><Relationship Id="rId5" Type="http://schemas.openxmlformats.org/officeDocument/2006/relationships/image" Target="../media/image18.png"/><Relationship Id="rId15" Type="http://schemas.openxmlformats.org/officeDocument/2006/relationships/image" Target="../media/image40.png"/><Relationship Id="rId23" Type="http://schemas.openxmlformats.org/officeDocument/2006/relationships/image" Target="../media/image30.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17.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59.png"/><Relationship Id="rId3" Type="http://schemas.openxmlformats.org/officeDocument/2006/relationships/image" Target="../media/image12.png"/><Relationship Id="rId7" Type="http://schemas.openxmlformats.org/officeDocument/2006/relationships/image" Target="../media/image32.png"/><Relationship Id="rId12" Type="http://schemas.openxmlformats.org/officeDocument/2006/relationships/image" Target="../media/image54.png"/><Relationship Id="rId17" Type="http://schemas.openxmlformats.org/officeDocument/2006/relationships/image" Target="../media/image48.png"/><Relationship Id="rId2" Type="http://schemas.openxmlformats.org/officeDocument/2006/relationships/notesSlide" Target="../notesSlides/notesSlide5.xml"/><Relationship Id="rId16"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53.png"/><Relationship Id="rId5" Type="http://schemas.openxmlformats.org/officeDocument/2006/relationships/image" Target="../media/image18.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17.png"/><Relationship Id="rId9" Type="http://schemas.openxmlformats.org/officeDocument/2006/relationships/image" Target="../media/image51.png"/><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30.png"/><Relationship Id="rId3" Type="http://schemas.openxmlformats.org/officeDocument/2006/relationships/image" Target="../media/image12.png"/><Relationship Id="rId7" Type="http://schemas.openxmlformats.org/officeDocument/2006/relationships/image" Target="../media/image32.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notesSlide" Target="../notesSlides/notesSlide6.xml"/><Relationship Id="rId16" Type="http://schemas.openxmlformats.org/officeDocument/2006/relationships/image" Target="../media/image68.png"/><Relationship Id="rId20" Type="http://schemas.openxmlformats.org/officeDocument/2006/relationships/image" Target="../media/image59.png"/><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63.png"/><Relationship Id="rId5" Type="http://schemas.openxmlformats.org/officeDocument/2006/relationships/image" Target="../media/image18.png"/><Relationship Id="rId15" Type="http://schemas.openxmlformats.org/officeDocument/2006/relationships/image" Target="../media/image67.png"/><Relationship Id="rId10" Type="http://schemas.openxmlformats.org/officeDocument/2006/relationships/image" Target="../media/image62.png"/><Relationship Id="rId19" Type="http://schemas.openxmlformats.org/officeDocument/2006/relationships/image" Target="../media/image48.png"/><Relationship Id="rId4" Type="http://schemas.openxmlformats.org/officeDocument/2006/relationships/image" Target="../media/image17.png"/><Relationship Id="rId9" Type="http://schemas.openxmlformats.org/officeDocument/2006/relationships/image" Target="../media/image61.png"/><Relationship Id="rId14" Type="http://schemas.openxmlformats.org/officeDocument/2006/relationships/image" Target="../media/image66.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46D2DC-8FA6-9D8F-5386-A1C6D74CD2A8}"/>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222040" y="775503"/>
            <a:ext cx="11969960" cy="1632031"/>
          </a:xfrm>
          <a:prstGeom prst="rect">
            <a:avLst/>
          </a:prstGeom>
        </p:spPr>
      </p:pic>
      <p:pic>
        <p:nvPicPr>
          <p:cNvPr id="5" name="Picture 4">
            <a:extLst>
              <a:ext uri="{FF2B5EF4-FFF2-40B4-BE49-F238E27FC236}">
                <a16:creationId xmlns:a16="http://schemas.microsoft.com/office/drawing/2014/main" id="{A6840ADC-4969-8AEC-D3E1-0B107E759F3B}"/>
              </a:ext>
            </a:extLst>
          </p:cNvPr>
          <p:cNvPicPr>
            <a:picLocks noChangeAspect="1"/>
          </p:cNvPicPr>
          <p:nvPr/>
        </p:nvPicPr>
        <p:blipFill>
          <a:blip r:embed="rId4"/>
          <a:stretch>
            <a:fillRect/>
          </a:stretch>
        </p:blipFill>
        <p:spPr>
          <a:xfrm>
            <a:off x="326213" y="2407534"/>
            <a:ext cx="7546200" cy="2680887"/>
          </a:xfrm>
          <a:prstGeom prst="rect">
            <a:avLst/>
          </a:prstGeom>
        </p:spPr>
      </p:pic>
      <p:pic>
        <p:nvPicPr>
          <p:cNvPr id="2" name="Picture 1">
            <a:extLst>
              <a:ext uri="{FF2B5EF4-FFF2-40B4-BE49-F238E27FC236}">
                <a16:creationId xmlns:a16="http://schemas.microsoft.com/office/drawing/2014/main" id="{55972C4A-639E-3595-E76E-637533BFF733}"/>
              </a:ext>
            </a:extLst>
          </p:cNvPr>
          <p:cNvPicPr>
            <a:picLocks noChangeAspect="1"/>
          </p:cNvPicPr>
          <p:nvPr/>
        </p:nvPicPr>
        <p:blipFill>
          <a:blip r:embed="rId5"/>
          <a:stretch>
            <a:fillRect/>
          </a:stretch>
        </p:blipFill>
        <p:spPr>
          <a:xfrm>
            <a:off x="0" y="5991369"/>
            <a:ext cx="12192000" cy="614149"/>
          </a:xfrm>
          <a:prstGeom prst="rect">
            <a:avLst/>
          </a:prstGeom>
        </p:spPr>
      </p:pic>
      <p:pic>
        <p:nvPicPr>
          <p:cNvPr id="3" name="Picture 2">
            <a:extLst>
              <a:ext uri="{FF2B5EF4-FFF2-40B4-BE49-F238E27FC236}">
                <a16:creationId xmlns:a16="http://schemas.microsoft.com/office/drawing/2014/main" id="{CE8BE324-FFC6-52A7-A89A-660A64B01676}"/>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9468090" y="253929"/>
            <a:ext cx="2363164" cy="521575"/>
          </a:xfrm>
          <a:prstGeom prst="rect">
            <a:avLst/>
          </a:prstGeom>
        </p:spPr>
      </p:pic>
      <p:pic>
        <p:nvPicPr>
          <p:cNvPr id="6" name="Picture 5">
            <a:extLst>
              <a:ext uri="{FF2B5EF4-FFF2-40B4-BE49-F238E27FC236}">
                <a16:creationId xmlns:a16="http://schemas.microsoft.com/office/drawing/2014/main" id="{7384D7C0-30D2-5C1D-859E-95CFFC3A4ABC}"/>
              </a:ext>
            </a:extLst>
          </p:cNvPr>
          <p:cNvPicPr>
            <a:picLocks noChangeAspect="1"/>
          </p:cNvPicPr>
          <p:nvPr/>
        </p:nvPicPr>
        <p:blipFill>
          <a:blip r:embed="rId7"/>
          <a:stretch>
            <a:fillRect/>
          </a:stretch>
        </p:blipFill>
        <p:spPr>
          <a:xfrm>
            <a:off x="326213" y="5991369"/>
            <a:ext cx="4082285" cy="614149"/>
          </a:xfrm>
          <a:prstGeom prst="rect">
            <a:avLst/>
          </a:prstGeom>
        </p:spPr>
      </p:pic>
      <p:pic>
        <p:nvPicPr>
          <p:cNvPr id="8" name="Image 4" descr="preencoded.png">
            <a:extLst>
              <a:ext uri="{FF2B5EF4-FFF2-40B4-BE49-F238E27FC236}">
                <a16:creationId xmlns:a16="http://schemas.microsoft.com/office/drawing/2014/main" id="{F5501992-7EF2-6A91-CC34-B9127BCF2F5F}"/>
              </a:ext>
            </a:extLst>
          </p:cNvPr>
          <p:cNvPicPr>
            <a:picLocks noChangeAspect="1"/>
          </p:cNvPicPr>
          <p:nvPr/>
        </p:nvPicPr>
        <p:blipFill>
          <a:blip r:embed="rId8"/>
          <a:srcRect t="-6" b="-6"/>
          <a:stretch/>
        </p:blipFill>
        <p:spPr>
          <a:xfrm>
            <a:off x="8686800" y="2122228"/>
            <a:ext cx="3047695" cy="4197019"/>
          </a:xfrm>
          <a:prstGeom prst="rect">
            <a:avLst/>
          </a:prstGeom>
        </p:spPr>
      </p:pic>
      <p:pic>
        <p:nvPicPr>
          <p:cNvPr id="10" name="Image 5" descr="preencoded.png">
            <a:extLst>
              <a:ext uri="{FF2B5EF4-FFF2-40B4-BE49-F238E27FC236}">
                <a16:creationId xmlns:a16="http://schemas.microsoft.com/office/drawing/2014/main" id="{BD671386-2659-C11F-AE3D-9C80845ED0B1}"/>
              </a:ext>
            </a:extLst>
          </p:cNvPr>
          <p:cNvPicPr>
            <a:picLocks noChangeAspect="1"/>
          </p:cNvPicPr>
          <p:nvPr/>
        </p:nvPicPr>
        <p:blipFill>
          <a:blip r:embed="rId9"/>
          <a:srcRect l="-209" r="-209"/>
          <a:stretch/>
        </p:blipFill>
        <p:spPr>
          <a:xfrm>
            <a:off x="8695944" y="2131373"/>
            <a:ext cx="3029407" cy="75895"/>
          </a:xfrm>
          <a:prstGeom prst="rect">
            <a:avLst/>
          </a:prstGeom>
        </p:spPr>
      </p:pic>
      <p:grpSp>
        <p:nvGrpSpPr>
          <p:cNvPr id="11" name="Group 10">
            <a:extLst>
              <a:ext uri="{FF2B5EF4-FFF2-40B4-BE49-F238E27FC236}">
                <a16:creationId xmlns:a16="http://schemas.microsoft.com/office/drawing/2014/main" id="{BC40A467-F0D7-49A6-2914-FD32E914274B}"/>
              </a:ext>
            </a:extLst>
          </p:cNvPr>
          <p:cNvGrpSpPr/>
          <p:nvPr/>
        </p:nvGrpSpPr>
        <p:grpSpPr>
          <a:xfrm>
            <a:off x="9134856" y="2330808"/>
            <a:ext cx="2124151" cy="2124151"/>
            <a:chOff x="9134856" y="1580179"/>
            <a:chExt cx="2124151" cy="2124151"/>
          </a:xfrm>
        </p:grpSpPr>
        <p:pic>
          <p:nvPicPr>
            <p:cNvPr id="12" name="Image 6" descr="preencoded.png">
              <a:extLst>
                <a:ext uri="{FF2B5EF4-FFF2-40B4-BE49-F238E27FC236}">
                  <a16:creationId xmlns:a16="http://schemas.microsoft.com/office/drawing/2014/main" id="{C6E90D9B-5A9A-E6FB-2159-6BDC6E925E9A}"/>
                </a:ext>
              </a:extLst>
            </p:cNvPr>
            <p:cNvPicPr>
              <a:picLocks noChangeAspect="1"/>
            </p:cNvPicPr>
            <p:nvPr/>
          </p:nvPicPr>
          <p:blipFill>
            <a:blip r:embed="rId10"/>
            <a:srcRect/>
            <a:stretch/>
          </p:blipFill>
          <p:spPr>
            <a:xfrm>
              <a:off x="9134856" y="1580179"/>
              <a:ext cx="2124151" cy="2124151"/>
            </a:xfrm>
            <a:prstGeom prst="rect">
              <a:avLst/>
            </a:prstGeom>
          </p:spPr>
        </p:pic>
        <p:pic>
          <p:nvPicPr>
            <p:cNvPr id="13" name="Image 7" descr="preencoded.png">
              <a:extLst>
                <a:ext uri="{FF2B5EF4-FFF2-40B4-BE49-F238E27FC236}">
                  <a16:creationId xmlns:a16="http://schemas.microsoft.com/office/drawing/2014/main" id="{6B3C82DE-79D1-A400-D906-D2B42F654F8B}"/>
                </a:ext>
              </a:extLst>
            </p:cNvPr>
            <p:cNvPicPr>
              <a:picLocks noChangeAspect="1"/>
            </p:cNvPicPr>
            <p:nvPr/>
          </p:nvPicPr>
          <p:blipFill>
            <a:blip r:embed="rId11"/>
            <a:srcRect l="-57" r="-57"/>
            <a:stretch/>
          </p:blipFill>
          <p:spPr>
            <a:xfrm>
              <a:off x="9861668" y="2177541"/>
              <a:ext cx="697958" cy="796756"/>
            </a:xfrm>
            <a:prstGeom prst="rect">
              <a:avLst/>
            </a:prstGeom>
          </p:spPr>
        </p:pic>
      </p:grpSp>
      <p:sp>
        <p:nvSpPr>
          <p:cNvPr id="14" name="Text 12">
            <a:extLst>
              <a:ext uri="{FF2B5EF4-FFF2-40B4-BE49-F238E27FC236}">
                <a16:creationId xmlns:a16="http://schemas.microsoft.com/office/drawing/2014/main" id="{DD4C59BF-D745-5067-3124-FBA72EDB03DF}"/>
              </a:ext>
            </a:extLst>
          </p:cNvPr>
          <p:cNvSpPr txBox="1"/>
          <p:nvPr/>
        </p:nvSpPr>
        <p:spPr>
          <a:xfrm>
            <a:off x="9702698" y="4553506"/>
            <a:ext cx="1019556" cy="152705"/>
          </a:xfrm>
          <a:prstGeom prst="rect">
            <a:avLst/>
          </a:prstGeom>
          <a:noFill/>
          <a:ln/>
        </p:spPr>
        <p:txBody>
          <a:bodyPr wrap="square" lIns="0" tIns="0" rIns="0" bIns="0" rtlCol="0" anchor="ctr"/>
          <a:lstStyle/>
          <a:p>
            <a:pPr marL="0" indent="0" algn="ctr">
              <a:buNone/>
            </a:pPr>
            <a:r>
              <a:rPr lang="en-US" sz="900" b="1" kern="0" spc="90" dirty="0">
                <a:solidFill>
                  <a:srgbClr val="000000"/>
                </a:solidFill>
                <a:latin typeface="Roboto" pitchFamily="34" charset="0"/>
                <a:ea typeface="Roboto" pitchFamily="34" charset="-122"/>
                <a:cs typeface="Roboto" pitchFamily="34" charset="-120"/>
              </a:rPr>
              <a:t>Presented By</a:t>
            </a:r>
            <a:endParaRPr lang="en-US" sz="900" dirty="0"/>
          </a:p>
        </p:txBody>
      </p:sp>
      <p:sp>
        <p:nvSpPr>
          <p:cNvPr id="15" name="Text 13">
            <a:extLst>
              <a:ext uri="{FF2B5EF4-FFF2-40B4-BE49-F238E27FC236}">
                <a16:creationId xmlns:a16="http://schemas.microsoft.com/office/drawing/2014/main" id="{8B303C48-E0AD-E488-D13C-2F058A89105B}"/>
              </a:ext>
            </a:extLst>
          </p:cNvPr>
          <p:cNvSpPr txBox="1"/>
          <p:nvPr/>
        </p:nvSpPr>
        <p:spPr>
          <a:xfrm>
            <a:off x="9595714" y="4782106"/>
            <a:ext cx="1239012" cy="534010"/>
          </a:xfrm>
          <a:prstGeom prst="rect">
            <a:avLst/>
          </a:prstGeom>
          <a:noFill/>
          <a:ln/>
        </p:spPr>
        <p:txBody>
          <a:bodyPr wrap="square" lIns="0" tIns="0" rIns="0" bIns="0" rtlCol="0" anchor="t"/>
          <a:lstStyle/>
          <a:p>
            <a:pPr marL="0" indent="0" algn="ctr">
              <a:buNone/>
            </a:pPr>
            <a:r>
              <a:rPr lang="en-US" sz="1500" b="1" dirty="0">
                <a:solidFill>
                  <a:srgbClr val="111827"/>
                </a:solidFill>
                <a:latin typeface="Roboto" pitchFamily="34" charset="0"/>
                <a:ea typeface="Roboto" pitchFamily="34" charset="-122"/>
                <a:cs typeface="Roboto" pitchFamily="34" charset="-120"/>
              </a:rPr>
              <a:t>Firstname</a:t>
            </a:r>
            <a:endParaRPr lang="en-US" sz="1500" dirty="0"/>
          </a:p>
          <a:p>
            <a:pPr marL="0" indent="0" algn="ctr">
              <a:buNone/>
            </a:pPr>
            <a:r>
              <a:rPr lang="en-US" sz="1500" b="1" dirty="0">
                <a:solidFill>
                  <a:srgbClr val="111827"/>
                </a:solidFill>
                <a:latin typeface="Roboto" pitchFamily="34" charset="0"/>
                <a:ea typeface="Roboto" pitchFamily="34" charset="-122"/>
                <a:cs typeface="Roboto" pitchFamily="34" charset="-120"/>
              </a:rPr>
              <a:t>FAMILYNAME</a:t>
            </a:r>
            <a:endParaRPr lang="en-US" sz="1500" dirty="0"/>
          </a:p>
        </p:txBody>
      </p:sp>
      <p:pic>
        <p:nvPicPr>
          <p:cNvPr id="16" name="Image 8" descr="preencoded.png">
            <a:extLst>
              <a:ext uri="{FF2B5EF4-FFF2-40B4-BE49-F238E27FC236}">
                <a16:creationId xmlns:a16="http://schemas.microsoft.com/office/drawing/2014/main" id="{BB7B8846-9B6A-DE04-3627-038A1168BA69}"/>
              </a:ext>
            </a:extLst>
          </p:cNvPr>
          <p:cNvPicPr>
            <a:picLocks noChangeAspect="1"/>
          </p:cNvPicPr>
          <p:nvPr/>
        </p:nvPicPr>
        <p:blipFill>
          <a:blip r:embed="rId12"/>
          <a:srcRect t="-400" b="-400"/>
          <a:stretch/>
        </p:blipFill>
        <p:spPr>
          <a:xfrm>
            <a:off x="9982505" y="5506311"/>
            <a:ext cx="457200" cy="19202"/>
          </a:xfrm>
          <a:prstGeom prst="rect">
            <a:avLst/>
          </a:prstGeom>
        </p:spPr>
      </p:pic>
      <p:sp>
        <p:nvSpPr>
          <p:cNvPr id="17" name="Text 14">
            <a:extLst>
              <a:ext uri="{FF2B5EF4-FFF2-40B4-BE49-F238E27FC236}">
                <a16:creationId xmlns:a16="http://schemas.microsoft.com/office/drawing/2014/main" id="{C1328EE6-B61C-6044-DFC5-2D0F8F0913A1}"/>
              </a:ext>
            </a:extLst>
          </p:cNvPr>
          <p:cNvSpPr txBox="1"/>
          <p:nvPr/>
        </p:nvSpPr>
        <p:spPr>
          <a:xfrm>
            <a:off x="9400946" y="5678218"/>
            <a:ext cx="1621231" cy="171907"/>
          </a:xfrm>
          <a:prstGeom prst="rect">
            <a:avLst/>
          </a:prstGeom>
          <a:noFill/>
          <a:ln/>
        </p:spPr>
        <p:txBody>
          <a:bodyPr wrap="square" lIns="0" tIns="0" rIns="0" bIns="0" rtlCol="0" anchor="ctr"/>
          <a:lstStyle/>
          <a:p>
            <a:pPr marL="0" indent="0" algn="ctr">
              <a:buNone/>
            </a:pPr>
            <a:r>
              <a:rPr lang="en-US" sz="1000" dirty="0">
                <a:solidFill>
                  <a:srgbClr val="4B5563"/>
                </a:solidFill>
                <a:latin typeface="Roboto" pitchFamily="34" charset="0"/>
                <a:ea typeface="Roboto" pitchFamily="34" charset="-122"/>
                <a:cs typeface="Roboto" pitchFamily="34" charset="-120"/>
              </a:rPr>
              <a:t>Affiliation of Co-author</a:t>
            </a:r>
            <a:endParaRPr lang="en-US" sz="1000" dirty="0"/>
          </a:p>
        </p:txBody>
      </p:sp>
      <p:sp>
        <p:nvSpPr>
          <p:cNvPr id="18" name="Text 15">
            <a:extLst>
              <a:ext uri="{FF2B5EF4-FFF2-40B4-BE49-F238E27FC236}">
                <a16:creationId xmlns:a16="http://schemas.microsoft.com/office/drawing/2014/main" id="{04C630CF-4957-6AAD-9F69-986CEA5FE9ED}"/>
              </a:ext>
            </a:extLst>
          </p:cNvPr>
          <p:cNvSpPr txBox="1"/>
          <p:nvPr/>
        </p:nvSpPr>
        <p:spPr>
          <a:xfrm>
            <a:off x="9511589" y="5920534"/>
            <a:ext cx="1406347" cy="191110"/>
          </a:xfrm>
          <a:prstGeom prst="rect">
            <a:avLst/>
          </a:prstGeom>
          <a:noFill/>
          <a:ln/>
        </p:spPr>
        <p:txBody>
          <a:bodyPr wrap="square" lIns="0" tIns="0" rIns="0" bIns="0" rtlCol="0" anchor="ctr"/>
          <a:lstStyle/>
          <a:p>
            <a:pPr marL="0" indent="0" algn="ctr">
              <a:buNone/>
            </a:pPr>
            <a:r>
              <a:rPr lang="en-US" sz="1000" dirty="0">
                <a:solidFill>
                  <a:srgbClr val="6B7280"/>
                </a:solidFill>
                <a:latin typeface="Roboto" pitchFamily="34" charset="0"/>
                <a:ea typeface="Roboto" pitchFamily="34" charset="-122"/>
                <a:cs typeface="Roboto" pitchFamily="34" charset="-120"/>
              </a:rPr>
              <a:t> City of Co-author </a:t>
            </a:r>
            <a:endParaRPr lang="en-US" sz="1000" dirty="0"/>
          </a:p>
        </p:txBody>
      </p:sp>
      <p:pic>
        <p:nvPicPr>
          <p:cNvPr id="19" name="Image 9" descr="preencoded.png">
            <a:extLst>
              <a:ext uri="{FF2B5EF4-FFF2-40B4-BE49-F238E27FC236}">
                <a16:creationId xmlns:a16="http://schemas.microsoft.com/office/drawing/2014/main" id="{ED0F460C-F941-EEA3-DE67-E56B41B2600B}"/>
              </a:ext>
            </a:extLst>
          </p:cNvPr>
          <p:cNvPicPr>
            <a:picLocks noChangeAspect="1"/>
          </p:cNvPicPr>
          <p:nvPr/>
        </p:nvPicPr>
        <p:blipFill>
          <a:blip r:embed="rId13"/>
          <a:srcRect l="-2512" r="-2512"/>
          <a:stretch/>
        </p:blipFill>
        <p:spPr>
          <a:xfrm>
            <a:off x="9623146" y="5936777"/>
            <a:ext cx="105156" cy="133502"/>
          </a:xfrm>
          <a:prstGeom prst="rect">
            <a:avLst/>
          </a:prstGeom>
        </p:spPr>
      </p:pic>
    </p:spTree>
    <p:extLst>
      <p:ext uri="{BB962C8B-B14F-4D97-AF65-F5344CB8AC3E}">
        <p14:creationId xmlns:p14="http://schemas.microsoft.com/office/powerpoint/2010/main" val="2934695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0F0F0"/>
          </a:solidFill>
          <a:ln w="12700">
            <a:solidFill>
              <a:srgbClr val="FFFFFF">
                <a:alpha val="0"/>
              </a:srgbClr>
            </a:solidFill>
            <a:prstDash val="solid"/>
          </a:ln>
        </p:spPr>
        <p:txBody>
          <a:bodyPr/>
          <a:lstStyle/>
          <a:p>
            <a:endParaRPr lang="en-CH"/>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0" y="0"/>
            <a:ext cx="12191695" cy="6858000"/>
          </a:xfrm>
          <a:prstGeom prst="rect">
            <a:avLst/>
          </a:prstGeom>
          <a:solidFill>
            <a:srgbClr val="FFFFFF">
              <a:alpha val="30000"/>
            </a:srgbClr>
          </a:solidFill>
          <a:ln w="12700">
            <a:solidFill>
              <a:srgbClr val="FFFFFF">
                <a:alpha val="0"/>
              </a:srgbClr>
            </a:solidFill>
            <a:prstDash val="solid"/>
          </a:ln>
        </p:spPr>
        <p:txBody>
          <a:bodyPr/>
          <a:lstStyle/>
          <a:p>
            <a:endParaRPr lang="en-CH"/>
          </a:p>
        </p:txBody>
      </p:sp>
      <p:sp>
        <p:nvSpPr>
          <p:cNvPr id="5" name="Shape 2"/>
          <p:cNvSpPr/>
          <p:nvPr/>
        </p:nvSpPr>
        <p:spPr>
          <a:xfrm>
            <a:off x="0" y="0"/>
            <a:ext cx="12191695" cy="914400"/>
          </a:xfrm>
          <a:prstGeom prst="rect">
            <a:avLst/>
          </a:prstGeom>
          <a:solidFill>
            <a:srgbClr val="FFFFFF"/>
          </a:solidFill>
          <a:ln/>
        </p:spPr>
        <p:txBody>
          <a:bodyPr/>
          <a:lstStyle/>
          <a:p>
            <a:endParaRPr lang="en-CH"/>
          </a:p>
        </p:txBody>
      </p:sp>
      <p:sp>
        <p:nvSpPr>
          <p:cNvPr id="6" name="Shape 3"/>
          <p:cNvSpPr/>
          <p:nvPr/>
        </p:nvSpPr>
        <p:spPr>
          <a:xfrm>
            <a:off x="0" y="875995"/>
            <a:ext cx="12191695" cy="38405"/>
          </a:xfrm>
          <a:prstGeom prst="rect">
            <a:avLst/>
          </a:prstGeom>
          <a:solidFill>
            <a:srgbClr val="CF012D"/>
          </a:solidFill>
          <a:ln w="12700">
            <a:noFill/>
            <a:prstDash val="solid"/>
          </a:ln>
        </p:spPr>
        <p:txBody>
          <a:bodyPr/>
          <a:lstStyle/>
          <a:p>
            <a:endParaRPr lang="en-CH"/>
          </a:p>
        </p:txBody>
      </p:sp>
      <p:pic>
        <p:nvPicPr>
          <p:cNvPr id="7" name="Image 1" descr="preencoded.png"/>
          <p:cNvPicPr>
            <a:picLocks noChangeAspect="1"/>
          </p:cNvPicPr>
          <p:nvPr/>
        </p:nvPicPr>
        <p:blipFill>
          <a:blip r:embed="rId4"/>
          <a:srcRect t="-201" b="-201"/>
          <a:stretch/>
        </p:blipFill>
        <p:spPr>
          <a:xfrm>
            <a:off x="457200" y="209398"/>
            <a:ext cx="75895" cy="457200"/>
          </a:xfrm>
          <a:prstGeom prst="rect">
            <a:avLst/>
          </a:prstGeom>
        </p:spPr>
      </p:pic>
      <p:sp>
        <p:nvSpPr>
          <p:cNvPr id="8" name="Text 4"/>
          <p:cNvSpPr txBox="1"/>
          <p:nvPr/>
        </p:nvSpPr>
        <p:spPr>
          <a:xfrm>
            <a:off x="685800" y="133502"/>
            <a:ext cx="3238805" cy="381305"/>
          </a:xfrm>
          <a:prstGeom prst="rect">
            <a:avLst/>
          </a:prstGeom>
          <a:noFill/>
          <a:ln/>
        </p:spPr>
        <p:txBody>
          <a:bodyPr wrap="square" lIns="0" tIns="0" rIns="0" bIns="0" rtlCol="0" anchor="ctr"/>
          <a:lstStyle/>
          <a:p>
            <a:pPr marL="0" indent="0" algn="l">
              <a:buNone/>
            </a:pPr>
            <a:r>
              <a:rPr lang="en-US" sz="2700" b="1" kern="0" spc="-67" dirty="0">
                <a:solidFill>
                  <a:srgbClr val="111827"/>
                </a:solidFill>
                <a:latin typeface="Roboto" pitchFamily="34" charset="0"/>
                <a:ea typeface="Roboto" pitchFamily="34" charset="-122"/>
                <a:cs typeface="Roboto" pitchFamily="34" charset="-120"/>
              </a:rPr>
              <a:t>Background</a:t>
            </a:r>
            <a:endParaRPr lang="en-US" sz="2700" dirty="0"/>
          </a:p>
        </p:txBody>
      </p:sp>
      <p:sp>
        <p:nvSpPr>
          <p:cNvPr id="9" name="Text 5"/>
          <p:cNvSpPr txBox="1"/>
          <p:nvPr/>
        </p:nvSpPr>
        <p:spPr>
          <a:xfrm>
            <a:off x="685800" y="552298"/>
            <a:ext cx="3488436" cy="191110"/>
          </a:xfrm>
          <a:prstGeom prst="rect">
            <a:avLst/>
          </a:prstGeom>
          <a:noFill/>
          <a:ln/>
        </p:spPr>
        <p:txBody>
          <a:bodyPr wrap="square" lIns="0" tIns="0" rIns="0" bIns="0" rtlCol="0" anchor="ctr"/>
          <a:lstStyle/>
          <a:p>
            <a:pPr marL="0" indent="0" algn="l">
              <a:buNone/>
            </a:pPr>
            <a:r>
              <a:rPr lang="en-US" sz="1000" kern="0" spc="52" dirty="0">
                <a:solidFill>
                  <a:srgbClr val="6B7280"/>
                </a:solidFill>
                <a:latin typeface="Roboto" pitchFamily="34" charset="0"/>
                <a:ea typeface="Roboto" pitchFamily="34" charset="-122"/>
                <a:cs typeface="Roboto" pitchFamily="34" charset="-120"/>
              </a:rPr>
              <a:t>Alzheimer's Disease Diagnostic Criteria</a:t>
            </a:r>
            <a:endParaRPr lang="en-US" sz="1000" dirty="0"/>
          </a:p>
        </p:txBody>
      </p:sp>
      <p:sp>
        <p:nvSpPr>
          <p:cNvPr id="10" name="Text 6"/>
          <p:cNvSpPr txBox="1"/>
          <p:nvPr/>
        </p:nvSpPr>
        <p:spPr>
          <a:xfrm>
            <a:off x="9940442" y="323698"/>
            <a:ext cx="1802282" cy="228600"/>
          </a:xfrm>
          <a:prstGeom prst="rect">
            <a:avLst/>
          </a:prstGeom>
          <a:noFill/>
          <a:ln/>
        </p:spPr>
        <p:txBody>
          <a:bodyPr wrap="square" lIns="0" tIns="0" rIns="0" bIns="0" rtlCol="0" anchor="ctr"/>
          <a:lstStyle/>
          <a:p>
            <a:pPr marL="0" indent="0" algn="r">
              <a:buNone/>
            </a:pPr>
            <a:r>
              <a:rPr lang="en-US" sz="1200" dirty="0">
                <a:solidFill>
                  <a:srgbClr val="9CA3AF"/>
                </a:solidFill>
                <a:latin typeface="Roboto" pitchFamily="34" charset="0"/>
                <a:ea typeface="Roboto" pitchFamily="34" charset="-122"/>
                <a:cs typeface="Roboto" pitchFamily="34" charset="-120"/>
              </a:rPr>
              <a:t>IWG Recommendations</a:t>
            </a:r>
            <a:endParaRPr lang="en-US" sz="1200" dirty="0"/>
          </a:p>
        </p:txBody>
      </p:sp>
      <p:pic>
        <p:nvPicPr>
          <p:cNvPr id="11" name="Image 2" descr="preencoded.png"/>
          <p:cNvPicPr>
            <a:picLocks noChangeAspect="1"/>
          </p:cNvPicPr>
          <p:nvPr/>
        </p:nvPicPr>
        <p:blipFill>
          <a:blip r:embed="rId5"/>
          <a:srcRect t="-4" b="-4"/>
          <a:stretch/>
        </p:blipFill>
        <p:spPr>
          <a:xfrm>
            <a:off x="313107" y="5063870"/>
            <a:ext cx="7772400" cy="1300277"/>
          </a:xfrm>
          <a:prstGeom prst="rect">
            <a:avLst/>
          </a:prstGeom>
        </p:spPr>
      </p:pic>
      <p:sp>
        <p:nvSpPr>
          <p:cNvPr id="12" name="Text 7"/>
          <p:cNvSpPr txBox="1"/>
          <p:nvPr/>
        </p:nvSpPr>
        <p:spPr>
          <a:xfrm>
            <a:off x="694412" y="5368365"/>
            <a:ext cx="7200900" cy="267005"/>
          </a:xfrm>
          <a:prstGeom prst="rect">
            <a:avLst/>
          </a:prstGeom>
          <a:noFill/>
          <a:ln/>
        </p:spPr>
        <p:txBody>
          <a:bodyPr wrap="square" lIns="0" tIns="0" rIns="0" bIns="0" rtlCol="0" anchor="ctr"/>
          <a:lstStyle/>
          <a:p>
            <a:pPr marL="0" indent="0" algn="l">
              <a:buNone/>
            </a:pPr>
            <a:r>
              <a:rPr lang="en-US" b="1" kern="0" spc="34" dirty="0">
                <a:solidFill>
                  <a:srgbClr val="1E3A8A"/>
                </a:solidFill>
                <a:latin typeface="Roboto" pitchFamily="34" charset="0"/>
                <a:ea typeface="Roboto" pitchFamily="34" charset="-122"/>
                <a:cs typeface="Roboto" pitchFamily="34" charset="-120"/>
              </a:rPr>
              <a:t>Purpose</a:t>
            </a:r>
            <a:endParaRPr lang="en-US" dirty="0"/>
          </a:p>
        </p:txBody>
      </p:sp>
      <p:sp>
        <p:nvSpPr>
          <p:cNvPr id="13" name="Text 8"/>
          <p:cNvSpPr txBox="1"/>
          <p:nvPr/>
        </p:nvSpPr>
        <p:spPr>
          <a:xfrm>
            <a:off x="694412" y="5749670"/>
            <a:ext cx="7772400" cy="314554"/>
          </a:xfrm>
          <a:prstGeom prst="rect">
            <a:avLst/>
          </a:prstGeom>
          <a:noFill/>
          <a:ln/>
        </p:spPr>
        <p:txBody>
          <a:bodyPr wrap="square" lIns="0" tIns="0" rIns="0" bIns="0" rtlCol="0" anchor="ctr"/>
          <a:lstStyle/>
          <a:p>
            <a:pPr marL="0" indent="0" algn="l">
              <a:buNone/>
            </a:pPr>
            <a:r>
              <a:rPr lang="en-US" sz="1500" i="1" dirty="0">
                <a:solidFill>
                  <a:srgbClr val="1F2937"/>
                </a:solidFill>
                <a:latin typeface="Merriweather" pitchFamily="34" charset="0"/>
                <a:ea typeface="Merriweather" pitchFamily="34" charset="-122"/>
                <a:cs typeface="Merriweather" pitchFamily="34" charset="-120"/>
              </a:rPr>
              <a:t>"To offer a definitional view of AD as a clinical-biological construct for clinical use."</a:t>
            </a:r>
            <a:endParaRPr lang="en-US" sz="1500" dirty="0"/>
          </a:p>
        </p:txBody>
      </p:sp>
      <p:sp>
        <p:nvSpPr>
          <p:cNvPr id="14" name="Text 9"/>
          <p:cNvSpPr txBox="1"/>
          <p:nvPr/>
        </p:nvSpPr>
        <p:spPr>
          <a:xfrm>
            <a:off x="790956" y="1491346"/>
            <a:ext cx="7552944" cy="267005"/>
          </a:xfrm>
          <a:prstGeom prst="rect">
            <a:avLst/>
          </a:prstGeom>
          <a:noFill/>
          <a:ln/>
        </p:spPr>
        <p:txBody>
          <a:bodyPr wrap="square" lIns="0" tIns="0" rIns="0" bIns="0" rtlCol="0" anchor="ctr"/>
          <a:lstStyle/>
          <a:p>
            <a:pPr marL="0" indent="0" algn="l">
              <a:buNone/>
            </a:pPr>
            <a:r>
              <a:rPr lang="en-US" b="1" dirty="0">
                <a:solidFill>
                  <a:srgbClr val="374151"/>
                </a:solidFill>
                <a:latin typeface="Roboto" pitchFamily="34" charset="0"/>
                <a:ea typeface="Roboto" pitchFamily="34" charset="-122"/>
                <a:cs typeface="Roboto" pitchFamily="34" charset="-120"/>
              </a:rPr>
              <a:t> Context &amp; Challenges </a:t>
            </a:r>
            <a:endParaRPr lang="en-US" dirty="0"/>
          </a:p>
        </p:txBody>
      </p:sp>
      <p:pic>
        <p:nvPicPr>
          <p:cNvPr id="15" name="Image 3" descr="preencoded.png"/>
          <p:cNvPicPr>
            <a:picLocks noChangeAspect="1"/>
          </p:cNvPicPr>
          <p:nvPr/>
        </p:nvPicPr>
        <p:blipFill>
          <a:blip r:embed="rId6"/>
          <a:srcRect l="-1282" r="-1282"/>
          <a:stretch/>
        </p:blipFill>
        <p:spPr>
          <a:xfrm>
            <a:off x="457200" y="1529751"/>
            <a:ext cx="219456" cy="190195"/>
          </a:xfrm>
          <a:prstGeom prst="rect">
            <a:avLst/>
          </a:prstGeom>
        </p:spPr>
      </p:pic>
      <p:sp>
        <p:nvSpPr>
          <p:cNvPr id="16" name="Text 10"/>
          <p:cNvSpPr txBox="1"/>
          <p:nvPr/>
        </p:nvSpPr>
        <p:spPr>
          <a:xfrm>
            <a:off x="685800" y="1986951"/>
            <a:ext cx="7620610" cy="1071676"/>
          </a:xfrm>
          <a:prstGeom prst="rect">
            <a:avLst/>
          </a:prstGeom>
          <a:noFill/>
          <a:ln/>
        </p:spPr>
        <p:txBody>
          <a:bodyPr wrap="square" lIns="0" tIns="0" rIns="0" bIns="0" rtlCol="0" anchor="t"/>
          <a:lstStyle/>
          <a:p>
            <a:pPr marL="0" indent="0" algn="l">
              <a:lnSpc>
                <a:spcPts val="2120"/>
              </a:lnSpc>
              <a:buNone/>
            </a:pPr>
            <a:r>
              <a:rPr lang="en-US" sz="1600" b="1" dirty="0">
                <a:solidFill>
                  <a:srgbClr val="374151"/>
                </a:solidFill>
                <a:latin typeface="Merriweather" pitchFamily="34" charset="0"/>
                <a:ea typeface="Merriweather" pitchFamily="34" charset="-122"/>
                <a:cs typeface="Merriweather" pitchFamily="34" charset="-120"/>
              </a:rPr>
              <a:t>Recent movement defines Alzheimer's Disease (AD) as a purely biological entity</a:t>
            </a:r>
            <a:r>
              <a:rPr lang="en-US" sz="1600" dirty="0">
                <a:solidFill>
                  <a:srgbClr val="374151"/>
                </a:solidFill>
                <a:latin typeface="Merriweather" pitchFamily="34" charset="0"/>
                <a:ea typeface="Merriweather" pitchFamily="34" charset="-122"/>
                <a:cs typeface="Merriweather" pitchFamily="34" charset="-120"/>
              </a:rPr>
              <a:t> based on biomarker findings, aiming at fostering drug development. Under this framework, biomarkers of Alzheimer’s pathology are equated directly with the disease itself. </a:t>
            </a:r>
            <a:endParaRPr lang="en-US" sz="1600" dirty="0"/>
          </a:p>
        </p:txBody>
      </p:sp>
      <p:sp>
        <p:nvSpPr>
          <p:cNvPr id="17" name="Text 11"/>
          <p:cNvSpPr txBox="1"/>
          <p:nvPr/>
        </p:nvSpPr>
        <p:spPr>
          <a:xfrm>
            <a:off x="685800" y="3457499"/>
            <a:ext cx="7620610" cy="914400"/>
          </a:xfrm>
          <a:prstGeom prst="rect">
            <a:avLst/>
          </a:prstGeom>
          <a:noFill/>
          <a:ln/>
        </p:spPr>
        <p:txBody>
          <a:bodyPr wrap="square" lIns="0" tIns="0" rIns="0" bIns="0" rtlCol="0" anchor="t"/>
          <a:lstStyle/>
          <a:p>
            <a:pPr marL="0" indent="0" algn="l">
              <a:lnSpc>
                <a:spcPts val="2120"/>
              </a:lnSpc>
              <a:buNone/>
            </a:pPr>
            <a:r>
              <a:rPr lang="en-US" sz="1600" b="1" dirty="0">
                <a:solidFill>
                  <a:srgbClr val="374151"/>
                </a:solidFill>
                <a:latin typeface="Merriweather" pitchFamily="34" charset="0"/>
                <a:ea typeface="Merriweather" pitchFamily="34" charset="-122"/>
                <a:cs typeface="Merriweather" pitchFamily="34" charset="-120"/>
              </a:rPr>
              <a:t>Significant concerns exist</a:t>
            </a:r>
            <a:r>
              <a:rPr lang="en-US" sz="1600" dirty="0">
                <a:solidFill>
                  <a:srgbClr val="374151"/>
                </a:solidFill>
                <a:latin typeface="Merriweather" pitchFamily="34" charset="0"/>
                <a:ea typeface="Merriweather" pitchFamily="34" charset="-122"/>
                <a:cs typeface="Merriweather" pitchFamily="34" charset="-120"/>
              </a:rPr>
              <a:t> regarding the clinical application of this definition, the societal understanding of the disease, and the premature translation of blood-based biomarkers into routine practice. </a:t>
            </a:r>
            <a:endParaRPr lang="en-US" sz="1600" dirty="0"/>
          </a:p>
        </p:txBody>
      </p:sp>
      <p:pic>
        <p:nvPicPr>
          <p:cNvPr id="18" name="Image 4" descr="preencoded.png"/>
          <p:cNvPicPr>
            <a:picLocks noChangeAspect="1"/>
          </p:cNvPicPr>
          <p:nvPr/>
        </p:nvPicPr>
        <p:blipFill>
          <a:blip r:embed="rId7"/>
          <a:srcRect t="-6" b="-6"/>
          <a:stretch/>
        </p:blipFill>
        <p:spPr>
          <a:xfrm>
            <a:off x="8686800" y="1371599"/>
            <a:ext cx="3047695" cy="4197019"/>
          </a:xfrm>
          <a:prstGeom prst="rect">
            <a:avLst/>
          </a:prstGeom>
        </p:spPr>
      </p:pic>
      <p:pic>
        <p:nvPicPr>
          <p:cNvPr id="19" name="Image 5" descr="preencoded.png"/>
          <p:cNvPicPr>
            <a:picLocks noChangeAspect="1"/>
          </p:cNvPicPr>
          <p:nvPr/>
        </p:nvPicPr>
        <p:blipFill>
          <a:blip r:embed="rId8"/>
          <a:srcRect l="-209" r="-209"/>
          <a:stretch/>
        </p:blipFill>
        <p:spPr>
          <a:xfrm>
            <a:off x="8695944" y="1380744"/>
            <a:ext cx="3029407" cy="75895"/>
          </a:xfrm>
          <a:prstGeom prst="rect">
            <a:avLst/>
          </a:prstGeom>
          <a:noFill/>
        </p:spPr>
      </p:pic>
      <p:grpSp>
        <p:nvGrpSpPr>
          <p:cNvPr id="39" name="Group 38">
            <a:extLst>
              <a:ext uri="{FF2B5EF4-FFF2-40B4-BE49-F238E27FC236}">
                <a16:creationId xmlns:a16="http://schemas.microsoft.com/office/drawing/2014/main" id="{53229AD3-96AC-CDAE-D5DD-2F0AA8CCDEAF}"/>
              </a:ext>
            </a:extLst>
          </p:cNvPr>
          <p:cNvGrpSpPr/>
          <p:nvPr/>
        </p:nvGrpSpPr>
        <p:grpSpPr>
          <a:xfrm>
            <a:off x="9148571" y="2489911"/>
            <a:ext cx="2124151" cy="2124151"/>
            <a:chOff x="9134856" y="1580179"/>
            <a:chExt cx="2124151" cy="2124151"/>
          </a:xfrm>
        </p:grpSpPr>
        <p:pic>
          <p:nvPicPr>
            <p:cNvPr id="20" name="Image 6" descr="preencoded.png"/>
            <p:cNvPicPr>
              <a:picLocks noChangeAspect="1"/>
            </p:cNvPicPr>
            <p:nvPr/>
          </p:nvPicPr>
          <p:blipFill>
            <a:blip r:embed="rId9"/>
            <a:srcRect/>
            <a:stretch/>
          </p:blipFill>
          <p:spPr>
            <a:xfrm>
              <a:off x="9134856" y="1580179"/>
              <a:ext cx="2124151" cy="2124151"/>
            </a:xfrm>
            <a:prstGeom prst="rect">
              <a:avLst/>
            </a:prstGeom>
          </p:spPr>
        </p:pic>
        <p:pic>
          <p:nvPicPr>
            <p:cNvPr id="21" name="Image 7" descr="preencoded.png"/>
            <p:cNvPicPr>
              <a:picLocks noChangeAspect="1"/>
            </p:cNvPicPr>
            <p:nvPr/>
          </p:nvPicPr>
          <p:blipFill>
            <a:blip r:embed="rId10"/>
            <a:srcRect l="-57" r="-57"/>
            <a:stretch/>
          </p:blipFill>
          <p:spPr>
            <a:xfrm>
              <a:off x="9861668" y="2177541"/>
              <a:ext cx="697958" cy="796756"/>
            </a:xfrm>
            <a:prstGeom prst="rect">
              <a:avLst/>
            </a:prstGeom>
          </p:spPr>
        </p:pic>
      </p:grpSp>
      <p:sp>
        <p:nvSpPr>
          <p:cNvPr id="28" name="Shape 16"/>
          <p:cNvSpPr/>
          <p:nvPr/>
        </p:nvSpPr>
        <p:spPr>
          <a:xfrm>
            <a:off x="8686800" y="5765711"/>
            <a:ext cx="3047695" cy="590702"/>
          </a:xfrm>
          <a:prstGeom prst="roundRect">
            <a:avLst>
              <a:gd name="adj" fmla="val 29961"/>
            </a:avLst>
          </a:prstGeom>
          <a:solidFill>
            <a:srgbClr val="F9FAFB">
              <a:alpha val="60000"/>
            </a:srgbClr>
          </a:solidFill>
          <a:ln w="12700">
            <a:solidFill>
              <a:srgbClr val="D1D5DB"/>
            </a:solidFill>
            <a:prstDash val="solid"/>
          </a:ln>
        </p:spPr>
        <p:txBody>
          <a:bodyPr/>
          <a:lstStyle/>
          <a:p>
            <a:endParaRPr lang="en-CH"/>
          </a:p>
        </p:txBody>
      </p:sp>
      <p:pic>
        <p:nvPicPr>
          <p:cNvPr id="29" name="Image 10" descr="preencoded.png"/>
          <p:cNvPicPr>
            <a:picLocks noChangeAspect="1"/>
          </p:cNvPicPr>
          <p:nvPr/>
        </p:nvPicPr>
        <p:blipFill>
          <a:blip r:embed="rId11">
            <a:alphaModFix amt="60000"/>
          </a:blip>
          <a:srcRect l="-469" r="-469"/>
          <a:stretch/>
        </p:blipFill>
        <p:spPr>
          <a:xfrm>
            <a:off x="9958730" y="5774857"/>
            <a:ext cx="504749" cy="571500"/>
          </a:xfrm>
          <a:prstGeom prst="rect">
            <a:avLst/>
          </a:prstGeom>
        </p:spPr>
      </p:pic>
      <p:sp>
        <p:nvSpPr>
          <p:cNvPr id="30" name="Text 17"/>
          <p:cNvSpPr txBox="1"/>
          <p:nvPr/>
        </p:nvSpPr>
        <p:spPr>
          <a:xfrm>
            <a:off x="9598457" y="5765711"/>
            <a:ext cx="1286561" cy="590702"/>
          </a:xfrm>
          <a:prstGeom prst="rect">
            <a:avLst/>
          </a:prstGeom>
          <a:noFill/>
          <a:ln/>
        </p:spPr>
        <p:txBody>
          <a:bodyPr wrap="square" lIns="0" tIns="0" rIns="0" bIns="0" rtlCol="0" anchor="ctr"/>
          <a:lstStyle/>
          <a:p>
            <a:pPr marL="0" indent="0" algn="l">
              <a:buNone/>
            </a:pPr>
            <a:r>
              <a:rPr lang="en-US" sz="900" dirty="0">
                <a:solidFill>
                  <a:srgbClr val="9CA3AF">
                    <a:alpha val="60000"/>
                  </a:srgbClr>
                </a:solidFill>
                <a:latin typeface="Roboto" pitchFamily="34" charset="0"/>
                <a:ea typeface="Roboto" pitchFamily="34" charset="-122"/>
                <a:cs typeface="Roboto" pitchFamily="34" charset="-120"/>
              </a:rPr>
              <a:t>IWG Educational Project</a:t>
            </a:r>
            <a:endParaRPr lang="en-US" sz="900" dirty="0"/>
          </a:p>
        </p:txBody>
      </p:sp>
      <p:sp>
        <p:nvSpPr>
          <p:cNvPr id="31" name="Shape 18"/>
          <p:cNvSpPr/>
          <p:nvPr/>
        </p:nvSpPr>
        <p:spPr>
          <a:xfrm>
            <a:off x="0" y="6553505"/>
            <a:ext cx="12191695" cy="304495"/>
          </a:xfrm>
          <a:prstGeom prst="rect">
            <a:avLst/>
          </a:prstGeom>
          <a:solidFill>
            <a:srgbClr val="F9FAFB"/>
          </a:solidFill>
          <a:ln/>
        </p:spPr>
        <p:txBody>
          <a:bodyPr/>
          <a:lstStyle/>
          <a:p>
            <a:endParaRPr lang="en-CH"/>
          </a:p>
        </p:txBody>
      </p:sp>
      <p:sp>
        <p:nvSpPr>
          <p:cNvPr id="32" name="Shape 19"/>
          <p:cNvSpPr/>
          <p:nvPr/>
        </p:nvSpPr>
        <p:spPr>
          <a:xfrm>
            <a:off x="0" y="6553505"/>
            <a:ext cx="12191695" cy="9144"/>
          </a:xfrm>
          <a:prstGeom prst="rect">
            <a:avLst/>
          </a:prstGeom>
          <a:solidFill>
            <a:srgbClr val="E5E7EB"/>
          </a:solidFill>
          <a:ln w="12700">
            <a:solidFill>
              <a:srgbClr val="E5E7EB">
                <a:alpha val="0"/>
              </a:srgbClr>
            </a:solidFill>
            <a:prstDash val="solid"/>
          </a:ln>
        </p:spPr>
        <p:txBody>
          <a:bodyPr/>
          <a:lstStyle/>
          <a:p>
            <a:endParaRPr lang="en-CH"/>
          </a:p>
        </p:txBody>
      </p:sp>
      <p:sp>
        <p:nvSpPr>
          <p:cNvPr id="33" name="Text 20"/>
          <p:cNvSpPr txBox="1"/>
          <p:nvPr/>
        </p:nvSpPr>
        <p:spPr>
          <a:xfrm>
            <a:off x="457200" y="6633972"/>
            <a:ext cx="1700784" cy="152705"/>
          </a:xfrm>
          <a:prstGeom prst="rect">
            <a:avLst/>
          </a:prstGeom>
          <a:noFill/>
          <a:ln/>
        </p:spPr>
        <p:txBody>
          <a:bodyPr wrap="square" lIns="0" tIns="0" rIns="0" bIns="0" rtlCol="0" anchor="ctr"/>
          <a:lstStyle/>
          <a:p>
            <a:pPr marL="0" indent="0" algn="l">
              <a:buNone/>
            </a:pPr>
            <a:r>
              <a:rPr lang="en-US" sz="900" dirty="0">
                <a:solidFill>
                  <a:srgbClr val="9CA3AF"/>
                </a:solidFill>
                <a:latin typeface="Roboto" pitchFamily="34" charset="0"/>
                <a:ea typeface="Roboto" pitchFamily="34" charset="-122"/>
                <a:cs typeface="Roboto" pitchFamily="34" charset="-120"/>
              </a:rPr>
              <a:t>International Working Group</a:t>
            </a:r>
            <a:endParaRPr lang="en-US" sz="900" dirty="0"/>
          </a:p>
        </p:txBody>
      </p:sp>
      <p:sp>
        <p:nvSpPr>
          <p:cNvPr id="34" name="Text 21"/>
          <p:cNvSpPr txBox="1"/>
          <p:nvPr/>
        </p:nvSpPr>
        <p:spPr>
          <a:xfrm>
            <a:off x="11393424" y="6633972"/>
            <a:ext cx="419710" cy="152705"/>
          </a:xfrm>
          <a:prstGeom prst="rect">
            <a:avLst/>
          </a:prstGeom>
          <a:noFill/>
          <a:ln/>
        </p:spPr>
        <p:txBody>
          <a:bodyPr wrap="square" lIns="0" tIns="0" rIns="0" bIns="0" rtlCol="0" anchor="ctr"/>
          <a:lstStyle/>
          <a:p>
            <a:pPr marL="0" indent="0" algn="l">
              <a:buNone/>
            </a:pPr>
            <a:r>
              <a:rPr lang="en-US" sz="900" dirty="0">
                <a:solidFill>
                  <a:srgbClr val="9CA3AF"/>
                </a:solidFill>
                <a:latin typeface="Roboto" pitchFamily="34" charset="0"/>
                <a:ea typeface="Roboto" pitchFamily="34" charset="-122"/>
                <a:cs typeface="Roboto" pitchFamily="34" charset="-120"/>
              </a:rPr>
              <a:t>Slide 1</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0F0F0"/>
          </a:solidFill>
          <a:ln w="12700">
            <a:solidFill>
              <a:srgbClr val="FFFFFF">
                <a:alpha val="0"/>
              </a:srgbClr>
            </a:solidFill>
            <a:prstDash val="solid"/>
          </a:ln>
        </p:spPr>
        <p:txBody>
          <a:bodyPr/>
          <a:lstStyle/>
          <a:p>
            <a:endParaRPr lang="en-CH"/>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CH"/>
          </a:p>
        </p:txBody>
      </p:sp>
      <p:pic>
        <p:nvPicPr>
          <p:cNvPr id="5" name="Image 1" descr="preencoded.png"/>
          <p:cNvPicPr>
            <a:picLocks noChangeAspect="1"/>
          </p:cNvPicPr>
          <p:nvPr/>
        </p:nvPicPr>
        <p:blipFill>
          <a:blip r:embed="rId4">
            <a:alphaModFix amt="50000"/>
          </a:blip>
          <a:srcRect l="-2083" r="-2083"/>
          <a:stretch/>
        </p:blipFill>
        <p:spPr>
          <a:xfrm>
            <a:off x="0" y="1371600"/>
            <a:ext cx="12191695" cy="9144"/>
          </a:xfrm>
          <a:prstGeom prst="rect">
            <a:avLst/>
          </a:prstGeom>
        </p:spPr>
      </p:pic>
      <p:pic>
        <p:nvPicPr>
          <p:cNvPr id="6" name="Image 2" descr="preencoded.png"/>
          <p:cNvPicPr>
            <a:picLocks noChangeAspect="1"/>
          </p:cNvPicPr>
          <p:nvPr/>
        </p:nvPicPr>
        <p:blipFill>
          <a:blip r:embed="rId4">
            <a:alphaModFix amt="50000"/>
          </a:blip>
          <a:srcRect l="-2083" r="-2083"/>
          <a:stretch/>
        </p:blipFill>
        <p:spPr>
          <a:xfrm>
            <a:off x="0" y="2743200"/>
            <a:ext cx="12191695" cy="9144"/>
          </a:xfrm>
          <a:prstGeom prst="rect">
            <a:avLst/>
          </a:prstGeom>
        </p:spPr>
      </p:pic>
      <p:pic>
        <p:nvPicPr>
          <p:cNvPr id="7" name="Image 3" descr="preencoded.png"/>
          <p:cNvPicPr>
            <a:picLocks noChangeAspect="1"/>
          </p:cNvPicPr>
          <p:nvPr/>
        </p:nvPicPr>
        <p:blipFill>
          <a:blip r:embed="rId4">
            <a:alphaModFix amt="50000"/>
          </a:blip>
          <a:srcRect l="-2083" r="-2083"/>
          <a:stretch/>
        </p:blipFill>
        <p:spPr>
          <a:xfrm>
            <a:off x="0" y="4114800"/>
            <a:ext cx="12191695" cy="9144"/>
          </a:xfrm>
          <a:prstGeom prst="rect">
            <a:avLst/>
          </a:prstGeom>
        </p:spPr>
      </p:pic>
      <p:pic>
        <p:nvPicPr>
          <p:cNvPr id="8" name="Image 4" descr="preencoded.png"/>
          <p:cNvPicPr>
            <a:picLocks noChangeAspect="1"/>
          </p:cNvPicPr>
          <p:nvPr/>
        </p:nvPicPr>
        <p:blipFill>
          <a:blip r:embed="rId4">
            <a:alphaModFix amt="50000"/>
          </a:blip>
          <a:srcRect l="-2083" r="-2083"/>
          <a:stretch/>
        </p:blipFill>
        <p:spPr>
          <a:xfrm>
            <a:off x="0" y="5486400"/>
            <a:ext cx="12191695" cy="9144"/>
          </a:xfrm>
          <a:prstGeom prst="rect">
            <a:avLst/>
          </a:prstGeom>
        </p:spPr>
      </p:pic>
      <p:pic>
        <p:nvPicPr>
          <p:cNvPr id="9" name="Image 5" descr="preencoded.png"/>
          <p:cNvPicPr>
            <a:picLocks noChangeAspect="1"/>
          </p:cNvPicPr>
          <p:nvPr/>
        </p:nvPicPr>
        <p:blipFill>
          <a:blip r:embed="rId5">
            <a:alphaModFix amt="50000"/>
          </a:blip>
          <a:srcRect t="-2083" b="-2083"/>
          <a:stretch/>
        </p:blipFill>
        <p:spPr>
          <a:xfrm>
            <a:off x="2438705" y="0"/>
            <a:ext cx="9144" cy="6858000"/>
          </a:xfrm>
          <a:prstGeom prst="rect">
            <a:avLst/>
          </a:prstGeom>
        </p:spPr>
      </p:pic>
      <p:pic>
        <p:nvPicPr>
          <p:cNvPr id="10" name="Image 6" descr="preencoded.png"/>
          <p:cNvPicPr>
            <a:picLocks noChangeAspect="1"/>
          </p:cNvPicPr>
          <p:nvPr/>
        </p:nvPicPr>
        <p:blipFill>
          <a:blip r:embed="rId5">
            <a:alphaModFix amt="50000"/>
          </a:blip>
          <a:srcRect t="-2083" b="-2083"/>
          <a:stretch/>
        </p:blipFill>
        <p:spPr>
          <a:xfrm>
            <a:off x="4876495" y="0"/>
            <a:ext cx="9144" cy="6858000"/>
          </a:xfrm>
          <a:prstGeom prst="rect">
            <a:avLst/>
          </a:prstGeom>
        </p:spPr>
      </p:pic>
      <p:pic>
        <p:nvPicPr>
          <p:cNvPr id="11" name="Image 7" descr="preencoded.png"/>
          <p:cNvPicPr>
            <a:picLocks noChangeAspect="1"/>
          </p:cNvPicPr>
          <p:nvPr/>
        </p:nvPicPr>
        <p:blipFill>
          <a:blip r:embed="rId5">
            <a:alphaModFix amt="50000"/>
          </a:blip>
          <a:srcRect t="-2083" b="-2083"/>
          <a:stretch/>
        </p:blipFill>
        <p:spPr>
          <a:xfrm>
            <a:off x="7315200" y="0"/>
            <a:ext cx="9144" cy="6858000"/>
          </a:xfrm>
          <a:prstGeom prst="rect">
            <a:avLst/>
          </a:prstGeom>
        </p:spPr>
      </p:pic>
      <p:pic>
        <p:nvPicPr>
          <p:cNvPr id="12" name="Image 8" descr="preencoded.png"/>
          <p:cNvPicPr>
            <a:picLocks noChangeAspect="1"/>
          </p:cNvPicPr>
          <p:nvPr/>
        </p:nvPicPr>
        <p:blipFill>
          <a:blip r:embed="rId5">
            <a:alphaModFix amt="50000"/>
          </a:blip>
          <a:srcRect t="-2083" b="-2083"/>
          <a:stretch/>
        </p:blipFill>
        <p:spPr>
          <a:xfrm>
            <a:off x="9753905" y="0"/>
            <a:ext cx="9144" cy="6858000"/>
          </a:xfrm>
          <a:prstGeom prst="rect">
            <a:avLst/>
          </a:prstGeom>
        </p:spPr>
      </p:pic>
      <p:pic>
        <p:nvPicPr>
          <p:cNvPr id="13" name="Image 9" descr="preencoded.png"/>
          <p:cNvPicPr>
            <a:picLocks noChangeAspect="1"/>
          </p:cNvPicPr>
          <p:nvPr/>
        </p:nvPicPr>
        <p:blipFill>
          <a:blip r:embed="rId6"/>
          <a:srcRect l="-24" r="-24"/>
          <a:stretch/>
        </p:blipFill>
        <p:spPr>
          <a:xfrm>
            <a:off x="0" y="0"/>
            <a:ext cx="12191695" cy="833018"/>
          </a:xfrm>
          <a:prstGeom prst="rect">
            <a:avLst/>
          </a:prstGeom>
        </p:spPr>
      </p:pic>
      <p:pic>
        <p:nvPicPr>
          <p:cNvPr id="14" name="Image 10" descr="preencoded.png"/>
          <p:cNvPicPr>
            <a:picLocks noChangeAspect="1"/>
          </p:cNvPicPr>
          <p:nvPr/>
        </p:nvPicPr>
        <p:blipFill>
          <a:blip r:embed="rId7"/>
          <a:srcRect t="-201" b="-201"/>
          <a:stretch/>
        </p:blipFill>
        <p:spPr>
          <a:xfrm>
            <a:off x="457200" y="169164"/>
            <a:ext cx="75895" cy="457200"/>
          </a:xfrm>
          <a:prstGeom prst="rect">
            <a:avLst/>
          </a:prstGeom>
        </p:spPr>
      </p:pic>
      <p:sp>
        <p:nvSpPr>
          <p:cNvPr id="15" name="Text 2"/>
          <p:cNvSpPr txBox="1"/>
          <p:nvPr/>
        </p:nvSpPr>
        <p:spPr>
          <a:xfrm>
            <a:off x="685800" y="105156"/>
            <a:ext cx="4145890" cy="362102"/>
          </a:xfrm>
          <a:prstGeom prst="rect">
            <a:avLst/>
          </a:prstGeom>
          <a:noFill/>
          <a:ln/>
        </p:spPr>
        <p:txBody>
          <a:bodyPr wrap="square" lIns="0" tIns="0" rIns="0" bIns="0" rtlCol="0" anchor="ctr"/>
          <a:lstStyle/>
          <a:p>
            <a:pPr marL="0" indent="0" algn="l">
              <a:buNone/>
            </a:pPr>
            <a:r>
              <a:rPr lang="en-US" sz="2200" b="1" kern="0" spc="-56" dirty="0">
                <a:solidFill>
                  <a:srgbClr val="111827"/>
                </a:solidFill>
                <a:latin typeface="Roboto" pitchFamily="34" charset="0"/>
                <a:ea typeface="Roboto" pitchFamily="34" charset="-122"/>
                <a:cs typeface="Roboto" pitchFamily="34" charset="-120"/>
              </a:rPr>
              <a:t>The IWG Stance: Biomarkers</a:t>
            </a:r>
            <a:endParaRPr lang="en-US" sz="2200" dirty="0"/>
          </a:p>
        </p:txBody>
      </p:sp>
      <p:sp>
        <p:nvSpPr>
          <p:cNvPr id="16" name="Text 3"/>
          <p:cNvSpPr txBox="1"/>
          <p:nvPr/>
        </p:nvSpPr>
        <p:spPr>
          <a:xfrm>
            <a:off x="685800" y="500177"/>
            <a:ext cx="3860597" cy="191110"/>
          </a:xfrm>
          <a:prstGeom prst="rect">
            <a:avLst/>
          </a:prstGeom>
          <a:noFill/>
          <a:ln/>
        </p:spPr>
        <p:txBody>
          <a:bodyPr wrap="square" lIns="0" tIns="0" rIns="0" bIns="0" rtlCol="0" anchor="ctr"/>
          <a:lstStyle/>
          <a:p>
            <a:pPr marL="0" indent="0" algn="l">
              <a:buNone/>
            </a:pPr>
            <a:r>
              <a:rPr lang="en-US" sz="1000" b="1" kern="0" spc="52" dirty="0">
                <a:solidFill>
                  <a:srgbClr val="000000"/>
                </a:solidFill>
                <a:latin typeface="Roboto" pitchFamily="34" charset="0"/>
                <a:ea typeface="Roboto" pitchFamily="34" charset="-122"/>
                <a:cs typeface="Roboto" pitchFamily="34" charset="-120"/>
              </a:rPr>
              <a:t>Necessary but not sufficient for diagnosis</a:t>
            </a:r>
            <a:endParaRPr lang="en-US" sz="1000" dirty="0"/>
          </a:p>
        </p:txBody>
      </p:sp>
      <p:sp>
        <p:nvSpPr>
          <p:cNvPr id="17" name="Text 4"/>
          <p:cNvSpPr txBox="1"/>
          <p:nvPr/>
        </p:nvSpPr>
        <p:spPr>
          <a:xfrm>
            <a:off x="9389059" y="302666"/>
            <a:ext cx="2348179" cy="191110"/>
          </a:xfrm>
          <a:prstGeom prst="rect">
            <a:avLst/>
          </a:prstGeom>
          <a:noFill/>
          <a:ln/>
        </p:spPr>
        <p:txBody>
          <a:bodyPr wrap="square" lIns="0" tIns="0" rIns="0" bIns="0" rtlCol="0" anchor="ctr"/>
          <a:lstStyle/>
          <a:p>
            <a:pPr marL="0" indent="0" algn="r">
              <a:buNone/>
            </a:pPr>
            <a:r>
              <a:rPr lang="en-US" sz="1000" dirty="0">
                <a:solidFill>
                  <a:srgbClr val="9CA3AF"/>
                </a:solidFill>
                <a:latin typeface="Roboto" pitchFamily="34" charset="0"/>
                <a:ea typeface="Roboto" pitchFamily="34" charset="-122"/>
                <a:cs typeface="Roboto" pitchFamily="34" charset="-120"/>
              </a:rPr>
              <a:t>Slide 2</a:t>
            </a:r>
            <a:endParaRPr lang="en-US" sz="1000" dirty="0"/>
          </a:p>
        </p:txBody>
      </p:sp>
      <p:pic>
        <p:nvPicPr>
          <p:cNvPr id="18" name="Image 11" descr="preencoded.png"/>
          <p:cNvPicPr>
            <a:picLocks noChangeAspect="1"/>
          </p:cNvPicPr>
          <p:nvPr/>
        </p:nvPicPr>
        <p:blipFill>
          <a:blip r:embed="rId8"/>
          <a:srcRect l="-10" r="-10"/>
          <a:stretch/>
        </p:blipFill>
        <p:spPr>
          <a:xfrm>
            <a:off x="457200" y="4665516"/>
            <a:ext cx="3657600" cy="1725009"/>
          </a:xfrm>
          <a:prstGeom prst="rect">
            <a:avLst/>
          </a:prstGeom>
        </p:spPr>
      </p:pic>
      <p:sp>
        <p:nvSpPr>
          <p:cNvPr id="19" name="Shape 5"/>
          <p:cNvSpPr/>
          <p:nvPr/>
        </p:nvSpPr>
        <p:spPr>
          <a:xfrm>
            <a:off x="619049" y="4849402"/>
            <a:ext cx="1429206" cy="1379274"/>
          </a:xfrm>
          <a:prstGeom prst="ellipse">
            <a:avLst/>
          </a:prstGeom>
          <a:solidFill>
            <a:srgbClr val="F3F4F6"/>
          </a:solidFill>
          <a:ln w="12700">
            <a:solidFill>
              <a:srgbClr val="E5E7EB"/>
            </a:solidFill>
            <a:prstDash val="solid"/>
          </a:ln>
        </p:spPr>
        <p:txBody>
          <a:bodyPr/>
          <a:lstStyle/>
          <a:p>
            <a:endParaRPr lang="en-CH"/>
          </a:p>
        </p:txBody>
      </p:sp>
      <p:pic>
        <p:nvPicPr>
          <p:cNvPr id="20" name="Image 12" descr="preencoded.png"/>
          <p:cNvPicPr>
            <a:picLocks noChangeAspect="1"/>
          </p:cNvPicPr>
          <p:nvPr/>
        </p:nvPicPr>
        <p:blipFill>
          <a:blip r:embed="rId9"/>
          <a:srcRect t="-43" b="-43"/>
          <a:stretch/>
        </p:blipFill>
        <p:spPr>
          <a:xfrm flipH="1">
            <a:off x="1002182" y="5122875"/>
            <a:ext cx="651166" cy="744830"/>
          </a:xfrm>
          <a:prstGeom prst="rect">
            <a:avLst/>
          </a:prstGeom>
        </p:spPr>
      </p:pic>
      <p:sp>
        <p:nvSpPr>
          <p:cNvPr id="21" name="Text 6"/>
          <p:cNvSpPr txBox="1"/>
          <p:nvPr/>
        </p:nvSpPr>
        <p:spPr>
          <a:xfrm>
            <a:off x="2442362" y="5397919"/>
            <a:ext cx="1077163" cy="152705"/>
          </a:xfrm>
          <a:prstGeom prst="rect">
            <a:avLst/>
          </a:prstGeom>
          <a:noFill/>
          <a:ln/>
        </p:spPr>
        <p:txBody>
          <a:bodyPr wrap="square" lIns="0" tIns="0" rIns="0" bIns="0" rtlCol="0" anchor="ctr"/>
          <a:lstStyle/>
          <a:p>
            <a:pPr marL="0" indent="0" algn="l">
              <a:buNone/>
            </a:pPr>
            <a:r>
              <a:rPr lang="en-US" sz="900" b="1" dirty="0">
                <a:solidFill>
                  <a:srgbClr val="000000"/>
                </a:solidFill>
                <a:latin typeface="Roboto" pitchFamily="34" charset="0"/>
                <a:ea typeface="Roboto" pitchFamily="34" charset="-122"/>
                <a:cs typeface="Roboto" pitchFamily="34" charset="-120"/>
              </a:rPr>
              <a:t>Presenter</a:t>
            </a:r>
            <a:endParaRPr lang="en-US" sz="900" dirty="0"/>
          </a:p>
        </p:txBody>
      </p:sp>
      <p:sp>
        <p:nvSpPr>
          <p:cNvPr id="22" name="Text 7"/>
          <p:cNvSpPr txBox="1"/>
          <p:nvPr/>
        </p:nvSpPr>
        <p:spPr>
          <a:xfrm>
            <a:off x="2442362" y="5550624"/>
            <a:ext cx="1190549"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Roboto" pitchFamily="34" charset="0"/>
                <a:ea typeface="Roboto" pitchFamily="34" charset="-122"/>
                <a:cs typeface="Roboto" pitchFamily="34" charset="-120"/>
              </a:rPr>
              <a:t>Your Own Avatar</a:t>
            </a:r>
            <a:endParaRPr lang="en-US" sz="1000" dirty="0"/>
          </a:p>
        </p:txBody>
      </p:sp>
      <p:pic>
        <p:nvPicPr>
          <p:cNvPr id="23" name="Image 13" descr="preencoded.png"/>
          <p:cNvPicPr>
            <a:picLocks noChangeAspect="1"/>
          </p:cNvPicPr>
          <p:nvPr/>
        </p:nvPicPr>
        <p:blipFill>
          <a:blip r:embed="rId10"/>
          <a:srcRect t="-4" b="-4"/>
          <a:stretch/>
        </p:blipFill>
        <p:spPr>
          <a:xfrm>
            <a:off x="4419295" y="1290218"/>
            <a:ext cx="7315200" cy="5110582"/>
          </a:xfrm>
          <a:prstGeom prst="rect">
            <a:avLst/>
          </a:prstGeom>
        </p:spPr>
      </p:pic>
      <p:sp>
        <p:nvSpPr>
          <p:cNvPr id="24" name="Shape 8"/>
          <p:cNvSpPr/>
          <p:nvPr/>
        </p:nvSpPr>
        <p:spPr>
          <a:xfrm>
            <a:off x="4724705" y="2052828"/>
            <a:ext cx="6705295" cy="9144"/>
          </a:xfrm>
          <a:prstGeom prst="rect">
            <a:avLst/>
          </a:prstGeom>
          <a:solidFill>
            <a:srgbClr val="F3F4F6"/>
          </a:solidFill>
          <a:ln w="12700">
            <a:solidFill>
              <a:srgbClr val="F3F4F6">
                <a:alpha val="0"/>
              </a:srgbClr>
            </a:solidFill>
            <a:prstDash val="solid"/>
          </a:ln>
        </p:spPr>
        <p:txBody>
          <a:bodyPr/>
          <a:lstStyle/>
          <a:p>
            <a:endParaRPr lang="en-CH"/>
          </a:p>
        </p:txBody>
      </p:sp>
      <p:sp>
        <p:nvSpPr>
          <p:cNvPr id="25" name="Text 9"/>
          <p:cNvSpPr txBox="1"/>
          <p:nvPr/>
        </p:nvSpPr>
        <p:spPr>
          <a:xfrm>
            <a:off x="5038344" y="1633118"/>
            <a:ext cx="6468466" cy="267005"/>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sz="1500" b="1" dirty="0">
                <a:solidFill>
                  <a:srgbClr val="1F2937"/>
                </a:solidFill>
                <a:latin typeface="Roboto" pitchFamily="34" charset="0"/>
                <a:ea typeface="Roboto" pitchFamily="34" charset="-122"/>
                <a:cs typeface="Roboto" pitchFamily="34" charset="-120"/>
              </a:rPr>
              <a:t> Key Considerations </a:t>
            </a:r>
            <a:endParaRPr lang="en-US" sz="1500" dirty="0"/>
          </a:p>
        </p:txBody>
      </p:sp>
      <p:pic>
        <p:nvPicPr>
          <p:cNvPr id="26" name="Image 14" descr="preencoded.png"/>
          <p:cNvPicPr>
            <a:picLocks noChangeAspect="1"/>
          </p:cNvPicPr>
          <p:nvPr/>
        </p:nvPicPr>
        <p:blipFill>
          <a:blip r:embed="rId11"/>
          <a:srcRect/>
          <a:stretch/>
        </p:blipFill>
        <p:spPr>
          <a:xfrm>
            <a:off x="4724705" y="1666951"/>
            <a:ext cx="190195" cy="190195"/>
          </a:xfrm>
          <a:prstGeom prst="rect">
            <a:avLst/>
          </a:prstGeom>
        </p:spPr>
      </p:pic>
      <p:pic>
        <p:nvPicPr>
          <p:cNvPr id="27" name="Image 15" descr="preencoded.png"/>
          <p:cNvPicPr>
            <a:picLocks noChangeAspect="1"/>
          </p:cNvPicPr>
          <p:nvPr/>
        </p:nvPicPr>
        <p:blipFill>
          <a:blip r:embed="rId12"/>
          <a:srcRect l="-4" r="-4"/>
          <a:stretch/>
        </p:blipFill>
        <p:spPr>
          <a:xfrm>
            <a:off x="457200" y="1290218"/>
            <a:ext cx="3657600" cy="3215031"/>
          </a:xfrm>
          <a:prstGeom prst="rect">
            <a:avLst/>
          </a:prstGeom>
        </p:spPr>
      </p:pic>
      <p:pic>
        <p:nvPicPr>
          <p:cNvPr id="28" name="Image 16" descr="preencoded.png"/>
          <p:cNvPicPr>
            <a:picLocks noChangeAspect="1"/>
          </p:cNvPicPr>
          <p:nvPr/>
        </p:nvPicPr>
        <p:blipFill>
          <a:blip r:embed="rId13">
            <a:alphaModFix amt="50000"/>
          </a:blip>
          <a:srcRect/>
          <a:stretch/>
        </p:blipFill>
        <p:spPr>
          <a:xfrm>
            <a:off x="3495751" y="1300277"/>
            <a:ext cx="609905" cy="609905"/>
          </a:xfrm>
          <a:prstGeom prst="rect">
            <a:avLst/>
          </a:prstGeom>
        </p:spPr>
      </p:pic>
      <p:sp>
        <p:nvSpPr>
          <p:cNvPr id="29" name="Text 10"/>
          <p:cNvSpPr txBox="1"/>
          <p:nvPr/>
        </p:nvSpPr>
        <p:spPr>
          <a:xfrm>
            <a:off x="540410" y="2437123"/>
            <a:ext cx="3499409" cy="305410"/>
          </a:xfrm>
          <a:prstGeom prst="rect">
            <a:avLst/>
          </a:prstGeom>
          <a:noFill/>
          <a:ln/>
        </p:spPr>
        <p:txBody>
          <a:bodyPr wrap="square" lIns="0" tIns="0" rIns="0" bIns="0" rtlCol="0" anchor="ctr"/>
          <a:lstStyle/>
          <a:p>
            <a:pPr marL="0" indent="0" algn="ctr">
              <a:buNone/>
            </a:pPr>
            <a:r>
              <a:rPr lang="en-US" sz="1800" b="1" dirty="0">
                <a:solidFill>
                  <a:srgbClr val="1E3A8A"/>
                </a:solidFill>
                <a:latin typeface="Roboto" pitchFamily="34" charset="0"/>
                <a:ea typeface="Roboto" pitchFamily="34" charset="-122"/>
                <a:cs typeface="Roboto" pitchFamily="34" charset="-120"/>
              </a:rPr>
              <a:t>Clinical-Biological Construct</a:t>
            </a:r>
            <a:endParaRPr lang="en-US" sz="1800" dirty="0"/>
          </a:p>
        </p:txBody>
      </p:sp>
      <p:sp>
        <p:nvSpPr>
          <p:cNvPr id="30" name="Text 11"/>
          <p:cNvSpPr txBox="1"/>
          <p:nvPr/>
        </p:nvSpPr>
        <p:spPr>
          <a:xfrm>
            <a:off x="457200" y="3030802"/>
            <a:ext cx="3648456" cy="1522445"/>
          </a:xfrm>
          <a:prstGeom prst="rect">
            <a:avLst/>
          </a:prstGeom>
          <a:noFill/>
          <a:ln/>
        </p:spPr>
        <p:txBody>
          <a:bodyPr wrap="square" lIns="0" tIns="0" rIns="0" bIns="0" rtlCol="0" anchor="t"/>
          <a:lstStyle/>
          <a:p>
            <a:pPr marL="0" indent="0" algn="ctr">
              <a:lnSpc>
                <a:spcPts val="2120"/>
              </a:lnSpc>
              <a:buNone/>
            </a:pPr>
            <a:r>
              <a:rPr lang="en-US" sz="1600" dirty="0">
                <a:solidFill>
                  <a:srgbClr val="374151"/>
                </a:solidFill>
                <a:latin typeface="Merriweather" pitchFamily="34" charset="0"/>
                <a:ea typeface="Merriweather" pitchFamily="34" charset="-122"/>
                <a:cs typeface="Merriweather" pitchFamily="34" charset="-120"/>
              </a:rPr>
              <a:t> AD requires </a:t>
            </a:r>
            <a:r>
              <a:rPr lang="en-US" sz="1600" b="1" dirty="0">
                <a:solidFill>
                  <a:srgbClr val="374151"/>
                </a:solidFill>
                <a:latin typeface="Merriweather" pitchFamily="34" charset="0"/>
                <a:ea typeface="Merriweather" pitchFamily="34" charset="-122"/>
                <a:cs typeface="Merriweather" pitchFamily="34" charset="-120"/>
              </a:rPr>
              <a:t>both</a:t>
            </a:r>
            <a:r>
              <a:rPr lang="en-US" sz="1600" dirty="0">
                <a:solidFill>
                  <a:srgbClr val="374151"/>
                </a:solidFill>
                <a:latin typeface="Merriweather" pitchFamily="34" charset="0"/>
                <a:ea typeface="Merriweather" pitchFamily="34" charset="-122"/>
                <a:cs typeface="Merriweather" pitchFamily="34" charset="-120"/>
              </a:rPr>
              <a:t> clinical evidence </a:t>
            </a:r>
            <a:endParaRPr lang="en-US" sz="1600" dirty="0"/>
          </a:p>
          <a:p>
            <a:pPr marL="0" indent="0" algn="ctr">
              <a:lnSpc>
                <a:spcPts val="2120"/>
              </a:lnSpc>
              <a:buNone/>
            </a:pPr>
            <a:r>
              <a:rPr lang="en-US" sz="1600" dirty="0">
                <a:solidFill>
                  <a:srgbClr val="6B7280"/>
                </a:solidFill>
                <a:latin typeface="Merriweather" pitchFamily="34" charset="0"/>
                <a:ea typeface="Merriweather" pitchFamily="34" charset="-122"/>
                <a:cs typeface="Merriweather" pitchFamily="34" charset="-120"/>
              </a:rPr>
              <a:t>(cognitive impairment)</a:t>
            </a:r>
            <a:endParaRPr lang="en-US" sz="1600" dirty="0"/>
          </a:p>
          <a:p>
            <a:pPr marL="0" indent="0" algn="ctr">
              <a:lnSpc>
                <a:spcPts val="2120"/>
              </a:lnSpc>
              <a:buNone/>
            </a:pPr>
            <a:r>
              <a:rPr lang="en-US" sz="1600" b="1" dirty="0">
                <a:solidFill>
                  <a:srgbClr val="9CA3AF"/>
                </a:solidFill>
                <a:latin typeface="Merriweather" pitchFamily="34" charset="0"/>
                <a:ea typeface="Merriweather" pitchFamily="34" charset="-122"/>
                <a:cs typeface="Merriweather" pitchFamily="34" charset="-120"/>
              </a:rPr>
              <a:t>+</a:t>
            </a:r>
            <a:r>
              <a:rPr lang="en-US" sz="1600" b="1" dirty="0">
                <a:solidFill>
                  <a:srgbClr val="374151"/>
                </a:solidFill>
                <a:latin typeface="Merriweather" pitchFamily="34" charset="0"/>
                <a:ea typeface="Merriweather" pitchFamily="34" charset="-122"/>
                <a:cs typeface="Merriweather" pitchFamily="34" charset="-120"/>
              </a:rPr>
              <a:t>biological evidence</a:t>
            </a:r>
            <a:endParaRPr lang="en-US" sz="1600" dirty="0"/>
          </a:p>
          <a:p>
            <a:pPr marL="0" indent="0" algn="ctr">
              <a:lnSpc>
                <a:spcPts val="2120"/>
              </a:lnSpc>
              <a:buNone/>
            </a:pPr>
            <a:r>
              <a:rPr lang="en-US" sz="1600" dirty="0">
                <a:solidFill>
                  <a:srgbClr val="6B7280"/>
                </a:solidFill>
                <a:latin typeface="Merriweather" pitchFamily="34" charset="0"/>
                <a:ea typeface="Merriweather" pitchFamily="34" charset="-122"/>
                <a:cs typeface="Merriweather" pitchFamily="34" charset="-120"/>
              </a:rPr>
              <a:t>(biomarker positivity)</a:t>
            </a:r>
            <a:endParaRPr lang="en-US" sz="1600" dirty="0"/>
          </a:p>
        </p:txBody>
      </p:sp>
      <p:sp>
        <p:nvSpPr>
          <p:cNvPr id="31" name="Shape 12"/>
          <p:cNvSpPr/>
          <p:nvPr/>
        </p:nvSpPr>
        <p:spPr>
          <a:xfrm>
            <a:off x="4724705" y="2404872"/>
            <a:ext cx="228600" cy="228600"/>
          </a:xfrm>
          <a:prstGeom prst="ellipse">
            <a:avLst/>
          </a:prstGeom>
          <a:solidFill>
            <a:srgbClr val="F0FDFA"/>
          </a:solidFill>
          <a:ln w="12700">
            <a:solidFill>
              <a:srgbClr val="0F766E"/>
            </a:solidFill>
            <a:prstDash val="solid"/>
          </a:ln>
        </p:spPr>
        <p:txBody>
          <a:bodyPr/>
          <a:lstStyle/>
          <a:p>
            <a:endParaRPr lang="en-CH"/>
          </a:p>
        </p:txBody>
      </p:sp>
      <p:pic>
        <p:nvPicPr>
          <p:cNvPr id="32" name="Image 17" descr="preencoded.png"/>
          <p:cNvPicPr>
            <a:picLocks noChangeAspect="1"/>
          </p:cNvPicPr>
          <p:nvPr/>
        </p:nvPicPr>
        <p:blipFill>
          <a:blip r:embed="rId14"/>
          <a:srcRect t="-80" b="-80"/>
          <a:stretch/>
        </p:blipFill>
        <p:spPr>
          <a:xfrm>
            <a:off x="4767682" y="2462479"/>
            <a:ext cx="142646" cy="114300"/>
          </a:xfrm>
          <a:prstGeom prst="rect">
            <a:avLst/>
          </a:prstGeom>
        </p:spPr>
      </p:pic>
      <p:sp>
        <p:nvSpPr>
          <p:cNvPr id="33" name="Text 13"/>
          <p:cNvSpPr txBox="1"/>
          <p:nvPr/>
        </p:nvSpPr>
        <p:spPr>
          <a:xfrm>
            <a:off x="5105095" y="2367382"/>
            <a:ext cx="6439205" cy="267005"/>
          </a:xfrm>
          <a:prstGeom prst="rect">
            <a:avLst/>
          </a:prstGeom>
          <a:noFill/>
          <a:ln/>
        </p:spPr>
        <p:txBody>
          <a:bodyPr wrap="square" lIns="0" tIns="0" rIns="0" bIns="0" rtlCol="0" anchor="ctr"/>
          <a:lstStyle/>
          <a:p>
            <a:pPr marL="0" indent="0" algn="l">
              <a:buNone/>
            </a:pPr>
            <a:r>
              <a:rPr lang="en-US" b="1" dirty="0">
                <a:solidFill>
                  <a:srgbClr val="1E3A8A"/>
                </a:solidFill>
                <a:latin typeface="Roboto" pitchFamily="34" charset="0"/>
                <a:ea typeface="Roboto" pitchFamily="34" charset="-122"/>
                <a:cs typeface="Roboto" pitchFamily="34" charset="-120"/>
              </a:rPr>
              <a:t>Differential Role of Biomarkers</a:t>
            </a:r>
            <a:endParaRPr lang="en-US" dirty="0"/>
          </a:p>
        </p:txBody>
      </p:sp>
      <p:sp>
        <p:nvSpPr>
          <p:cNvPr id="34" name="Text 14"/>
          <p:cNvSpPr txBox="1"/>
          <p:nvPr/>
        </p:nvSpPr>
        <p:spPr>
          <a:xfrm>
            <a:off x="5105095" y="2671877"/>
            <a:ext cx="6400800" cy="562356"/>
          </a:xfrm>
          <a:prstGeom prst="rect">
            <a:avLst/>
          </a:prstGeom>
          <a:noFill/>
          <a:ln/>
        </p:spPr>
        <p:txBody>
          <a:bodyPr wrap="square" lIns="0" tIns="0" rIns="0" bIns="0" rtlCol="0" anchor="t"/>
          <a:lstStyle/>
          <a:p>
            <a:pPr marL="0" indent="0" algn="l">
              <a:lnSpc>
                <a:spcPts val="2120"/>
              </a:lnSpc>
              <a:buNone/>
            </a:pPr>
            <a:r>
              <a:rPr lang="en-US" sz="1300" dirty="0">
                <a:solidFill>
                  <a:srgbClr val="4B5563"/>
                </a:solidFill>
                <a:latin typeface="Merriweather" pitchFamily="34" charset="0"/>
                <a:ea typeface="Merriweather" pitchFamily="34" charset="-122"/>
                <a:cs typeface="Merriweather" pitchFamily="34" charset="-120"/>
              </a:rPr>
              <a:t>The role of Alzheimer’s pathology biomarkers differs significantly between cognitively impaired and cognitively normal individuals.</a:t>
            </a:r>
            <a:endParaRPr lang="en-US" sz="1300" dirty="0"/>
          </a:p>
        </p:txBody>
      </p:sp>
      <p:sp>
        <p:nvSpPr>
          <p:cNvPr id="35" name="Shape 15"/>
          <p:cNvSpPr/>
          <p:nvPr/>
        </p:nvSpPr>
        <p:spPr>
          <a:xfrm>
            <a:off x="4724705" y="3703803"/>
            <a:ext cx="228600" cy="228600"/>
          </a:xfrm>
          <a:prstGeom prst="ellipse">
            <a:avLst/>
          </a:prstGeom>
          <a:solidFill>
            <a:srgbClr val="F0FDFA"/>
          </a:solidFill>
          <a:ln w="12700">
            <a:solidFill>
              <a:srgbClr val="0F766E"/>
            </a:solidFill>
            <a:prstDash val="solid"/>
          </a:ln>
        </p:spPr>
        <p:txBody>
          <a:bodyPr/>
          <a:lstStyle/>
          <a:p>
            <a:endParaRPr lang="en-CH"/>
          </a:p>
        </p:txBody>
      </p:sp>
      <p:pic>
        <p:nvPicPr>
          <p:cNvPr id="36" name="Image 18" descr="preencoded.png"/>
          <p:cNvPicPr>
            <a:picLocks noChangeAspect="1"/>
          </p:cNvPicPr>
          <p:nvPr/>
        </p:nvPicPr>
        <p:blipFill>
          <a:blip r:embed="rId15"/>
          <a:srcRect/>
          <a:stretch/>
        </p:blipFill>
        <p:spPr>
          <a:xfrm>
            <a:off x="4781398" y="3781044"/>
            <a:ext cx="114300" cy="114300"/>
          </a:xfrm>
          <a:prstGeom prst="rect">
            <a:avLst/>
          </a:prstGeom>
        </p:spPr>
      </p:pic>
      <p:sp>
        <p:nvSpPr>
          <p:cNvPr id="37" name="Text 16"/>
          <p:cNvSpPr txBox="1"/>
          <p:nvPr/>
        </p:nvSpPr>
        <p:spPr>
          <a:xfrm>
            <a:off x="5105095" y="3665398"/>
            <a:ext cx="6439205" cy="267005"/>
          </a:xfrm>
          <a:prstGeom prst="rect">
            <a:avLst/>
          </a:prstGeom>
          <a:noFill/>
          <a:ln/>
        </p:spPr>
        <p:txBody>
          <a:bodyPr wrap="square" lIns="0" tIns="0" rIns="0" bIns="0" rtlCol="0" anchor="ctr"/>
          <a:lstStyle/>
          <a:p>
            <a:pPr marL="0" indent="0" algn="l">
              <a:buNone/>
            </a:pPr>
            <a:r>
              <a:rPr lang="en-US" b="1" dirty="0">
                <a:solidFill>
                  <a:srgbClr val="1E3A8A"/>
                </a:solidFill>
                <a:latin typeface="Roboto" pitchFamily="34" charset="0"/>
                <a:ea typeface="Roboto" pitchFamily="34" charset="-122"/>
                <a:cs typeface="Roboto" pitchFamily="34" charset="-120"/>
              </a:rPr>
              <a:t>Timeline to Impairment</a:t>
            </a:r>
            <a:endParaRPr lang="en-US" dirty="0"/>
          </a:p>
        </p:txBody>
      </p:sp>
      <p:sp>
        <p:nvSpPr>
          <p:cNvPr id="38" name="Text 17"/>
          <p:cNvSpPr txBox="1"/>
          <p:nvPr/>
        </p:nvSpPr>
        <p:spPr>
          <a:xfrm>
            <a:off x="5105095" y="3970808"/>
            <a:ext cx="6400800" cy="562356"/>
          </a:xfrm>
          <a:prstGeom prst="rect">
            <a:avLst/>
          </a:prstGeom>
          <a:noFill/>
          <a:ln/>
        </p:spPr>
        <p:txBody>
          <a:bodyPr wrap="square" lIns="0" tIns="0" rIns="0" bIns="0" rtlCol="0" anchor="t"/>
          <a:lstStyle/>
          <a:p>
            <a:pPr marL="0" indent="0" algn="l">
              <a:lnSpc>
                <a:spcPts val="2120"/>
              </a:lnSpc>
              <a:buNone/>
            </a:pPr>
            <a:r>
              <a:rPr lang="en-US" sz="1300" dirty="0">
                <a:solidFill>
                  <a:srgbClr val="4B5563"/>
                </a:solidFill>
                <a:latin typeface="Merriweather" pitchFamily="34" charset="0"/>
                <a:ea typeface="Merriweather" pitchFamily="34" charset="-122"/>
                <a:cs typeface="Merriweather" pitchFamily="34" charset="-120"/>
              </a:rPr>
              <a:t> Most biomarker-positive, cognitively normal individuals </a:t>
            </a:r>
            <a:r>
              <a:rPr lang="en-US" sz="1300" b="1" dirty="0">
                <a:solidFill>
                  <a:srgbClr val="1F2937"/>
                </a:solidFill>
                <a:latin typeface="Merriweather" pitchFamily="34" charset="0"/>
                <a:ea typeface="Merriweather" pitchFamily="34" charset="-122"/>
                <a:cs typeface="Merriweather" pitchFamily="34" charset="-120"/>
              </a:rPr>
              <a:t>do not</a:t>
            </a:r>
            <a:r>
              <a:rPr lang="en-US" sz="1300" dirty="0">
                <a:solidFill>
                  <a:srgbClr val="4B5563"/>
                </a:solidFill>
                <a:latin typeface="Merriweather" pitchFamily="34" charset="0"/>
                <a:ea typeface="Merriweather" pitchFamily="34" charset="-122"/>
                <a:cs typeface="Merriweather" pitchFamily="34" charset="-120"/>
              </a:rPr>
              <a:t> become cognitively impaired or demented on a proximate timeline. </a:t>
            </a:r>
            <a:endParaRPr lang="en-US" sz="1300" dirty="0"/>
          </a:p>
        </p:txBody>
      </p:sp>
      <p:sp>
        <p:nvSpPr>
          <p:cNvPr id="39" name="Shape 18"/>
          <p:cNvSpPr/>
          <p:nvPr/>
        </p:nvSpPr>
        <p:spPr>
          <a:xfrm>
            <a:off x="4724705" y="5043830"/>
            <a:ext cx="228600" cy="228600"/>
          </a:xfrm>
          <a:prstGeom prst="ellipse">
            <a:avLst/>
          </a:prstGeom>
          <a:solidFill>
            <a:srgbClr val="F0FDFA"/>
          </a:solidFill>
          <a:ln w="12700">
            <a:solidFill>
              <a:srgbClr val="0F766E"/>
            </a:solidFill>
            <a:prstDash val="solid"/>
          </a:ln>
        </p:spPr>
        <p:txBody>
          <a:bodyPr/>
          <a:lstStyle/>
          <a:p>
            <a:endParaRPr lang="en-CH"/>
          </a:p>
        </p:txBody>
      </p:sp>
      <p:pic>
        <p:nvPicPr>
          <p:cNvPr id="40" name="Image 19" descr="preencoded.png"/>
          <p:cNvPicPr>
            <a:picLocks noChangeAspect="1"/>
          </p:cNvPicPr>
          <p:nvPr/>
        </p:nvPicPr>
        <p:blipFill>
          <a:blip r:embed="rId16"/>
          <a:srcRect/>
          <a:stretch/>
        </p:blipFill>
        <p:spPr>
          <a:xfrm>
            <a:off x="4781398" y="5079975"/>
            <a:ext cx="114300" cy="114300"/>
          </a:xfrm>
          <a:prstGeom prst="rect">
            <a:avLst/>
          </a:prstGeom>
        </p:spPr>
      </p:pic>
      <p:sp>
        <p:nvSpPr>
          <p:cNvPr id="41" name="Text 19"/>
          <p:cNvSpPr txBox="1"/>
          <p:nvPr/>
        </p:nvSpPr>
        <p:spPr>
          <a:xfrm>
            <a:off x="5105095" y="4984878"/>
            <a:ext cx="6439205" cy="267005"/>
          </a:xfrm>
          <a:prstGeom prst="rect">
            <a:avLst/>
          </a:prstGeom>
          <a:noFill/>
          <a:ln/>
        </p:spPr>
        <p:txBody>
          <a:bodyPr wrap="square" lIns="0" tIns="0" rIns="0" bIns="0" rtlCol="0" anchor="ctr"/>
          <a:lstStyle/>
          <a:p>
            <a:pPr marL="0" indent="0" algn="l">
              <a:buNone/>
            </a:pPr>
            <a:r>
              <a:rPr lang="en-US" b="1" dirty="0">
                <a:solidFill>
                  <a:srgbClr val="1E3A8A"/>
                </a:solidFill>
                <a:latin typeface="Roboto" pitchFamily="34" charset="0"/>
                <a:ea typeface="Roboto" pitchFamily="34" charset="-122"/>
                <a:cs typeface="Roboto" pitchFamily="34" charset="-120"/>
              </a:rPr>
              <a:t>Diagnostic Caution</a:t>
            </a:r>
            <a:endParaRPr lang="en-US" dirty="0"/>
          </a:p>
        </p:txBody>
      </p:sp>
      <p:sp>
        <p:nvSpPr>
          <p:cNvPr id="42" name="Text 20"/>
          <p:cNvSpPr txBox="1"/>
          <p:nvPr/>
        </p:nvSpPr>
        <p:spPr>
          <a:xfrm>
            <a:off x="5105095" y="5289373"/>
            <a:ext cx="6400800" cy="562356"/>
          </a:xfrm>
          <a:prstGeom prst="rect">
            <a:avLst/>
          </a:prstGeom>
          <a:noFill/>
          <a:ln/>
        </p:spPr>
        <p:txBody>
          <a:bodyPr wrap="square" lIns="0" tIns="0" rIns="0" bIns="0" rtlCol="0" anchor="t"/>
          <a:lstStyle/>
          <a:p>
            <a:pPr marL="0" indent="0" algn="l">
              <a:lnSpc>
                <a:spcPts val="2120"/>
              </a:lnSpc>
              <a:buNone/>
            </a:pPr>
            <a:r>
              <a:rPr lang="en-US" sz="1300" dirty="0">
                <a:solidFill>
                  <a:srgbClr val="4B5563"/>
                </a:solidFill>
                <a:latin typeface="Merriweather" pitchFamily="34" charset="0"/>
                <a:ea typeface="Merriweather" pitchFamily="34" charset="-122"/>
                <a:cs typeface="Merriweather" pitchFamily="34" charset="-120"/>
              </a:rPr>
              <a:t>Equating biomarker positivity to an AD diagnosis in cognitively normal people is problematic for clinical discussion and patient care.</a:t>
            </a:r>
            <a:endParaRPr lang="en-US" sz="1300" dirty="0"/>
          </a:p>
        </p:txBody>
      </p:sp>
      <p:pic>
        <p:nvPicPr>
          <p:cNvPr id="43" name="Image 20" descr="preencoded.png"/>
          <p:cNvPicPr>
            <a:picLocks noChangeAspect="1"/>
          </p:cNvPicPr>
          <p:nvPr/>
        </p:nvPicPr>
        <p:blipFill>
          <a:blip r:embed="rId17">
            <a:alphaModFix amt="80000"/>
          </a:blip>
          <a:srcRect t="-16" b="-16"/>
          <a:stretch/>
        </p:blipFill>
        <p:spPr>
          <a:xfrm>
            <a:off x="1928470" y="1637023"/>
            <a:ext cx="714146" cy="571500"/>
          </a:xfrm>
          <a:prstGeom prst="rect">
            <a:avLst/>
          </a:prstGeom>
        </p:spPr>
      </p:pic>
      <p:sp>
        <p:nvSpPr>
          <p:cNvPr id="44" name="Shape 21"/>
          <p:cNvSpPr/>
          <p:nvPr/>
        </p:nvSpPr>
        <p:spPr>
          <a:xfrm>
            <a:off x="0" y="6476695"/>
            <a:ext cx="12191695" cy="381305"/>
          </a:xfrm>
          <a:prstGeom prst="rect">
            <a:avLst/>
          </a:prstGeom>
          <a:solidFill>
            <a:srgbClr val="F9FAFB"/>
          </a:solidFill>
          <a:ln/>
        </p:spPr>
        <p:txBody>
          <a:bodyPr/>
          <a:lstStyle/>
          <a:p>
            <a:endParaRPr lang="en-CH"/>
          </a:p>
        </p:txBody>
      </p:sp>
      <p:sp>
        <p:nvSpPr>
          <p:cNvPr id="45" name="Shape 22"/>
          <p:cNvSpPr/>
          <p:nvPr/>
        </p:nvSpPr>
        <p:spPr>
          <a:xfrm>
            <a:off x="0" y="6476695"/>
            <a:ext cx="12191695" cy="9144"/>
          </a:xfrm>
          <a:prstGeom prst="rect">
            <a:avLst/>
          </a:prstGeom>
          <a:solidFill>
            <a:srgbClr val="E5E7EB"/>
          </a:solidFill>
          <a:ln w="12700">
            <a:solidFill>
              <a:srgbClr val="E5E7EB">
                <a:alpha val="0"/>
              </a:srgbClr>
            </a:solidFill>
            <a:prstDash val="solid"/>
          </a:ln>
        </p:spPr>
        <p:txBody>
          <a:bodyPr/>
          <a:lstStyle/>
          <a:p>
            <a:endParaRPr lang="en-CH"/>
          </a:p>
        </p:txBody>
      </p:sp>
      <p:pic>
        <p:nvPicPr>
          <p:cNvPr id="46" name="Image 21" descr="preencoded.png"/>
          <p:cNvPicPr>
            <a:picLocks noChangeAspect="1"/>
          </p:cNvPicPr>
          <p:nvPr/>
        </p:nvPicPr>
        <p:blipFill>
          <a:blip r:embed="rId18"/>
          <a:srcRect/>
          <a:stretch/>
        </p:blipFill>
        <p:spPr>
          <a:xfrm>
            <a:off x="457200" y="6614770"/>
            <a:ext cx="114300" cy="114300"/>
          </a:xfrm>
          <a:prstGeom prst="rect">
            <a:avLst/>
          </a:prstGeom>
        </p:spPr>
      </p:pic>
      <p:sp>
        <p:nvSpPr>
          <p:cNvPr id="47" name="Text 23"/>
          <p:cNvSpPr txBox="1"/>
          <p:nvPr/>
        </p:nvSpPr>
        <p:spPr>
          <a:xfrm>
            <a:off x="647395" y="6596482"/>
            <a:ext cx="1700784" cy="152705"/>
          </a:xfrm>
          <a:prstGeom prst="rect">
            <a:avLst/>
          </a:prstGeom>
          <a:noFill/>
          <a:ln/>
        </p:spPr>
        <p:txBody>
          <a:bodyPr wrap="square" lIns="0" tIns="0" rIns="0" bIns="0" rtlCol="0" anchor="ctr"/>
          <a:lstStyle/>
          <a:p>
            <a:pPr marL="0" indent="0" algn="l">
              <a:buNone/>
            </a:pPr>
            <a:r>
              <a:rPr lang="en-US" sz="900" dirty="0">
                <a:solidFill>
                  <a:srgbClr val="9CA3AF"/>
                </a:solidFill>
                <a:latin typeface="Roboto" pitchFamily="34" charset="0"/>
                <a:ea typeface="Roboto" pitchFamily="34" charset="-122"/>
                <a:cs typeface="Roboto" pitchFamily="34" charset="-120"/>
              </a:rPr>
              <a:t>International Working Group</a:t>
            </a:r>
            <a:endParaRPr lang="en-US" sz="900" dirty="0"/>
          </a:p>
        </p:txBody>
      </p:sp>
      <p:sp>
        <p:nvSpPr>
          <p:cNvPr id="48" name="Shape 24"/>
          <p:cNvSpPr/>
          <p:nvPr/>
        </p:nvSpPr>
        <p:spPr>
          <a:xfrm>
            <a:off x="11048695" y="6633972"/>
            <a:ext cx="75895" cy="75895"/>
          </a:xfrm>
          <a:prstGeom prst="ellipse">
            <a:avLst/>
          </a:prstGeom>
          <a:solidFill>
            <a:srgbClr val="1E3A8A"/>
          </a:solidFill>
          <a:ln w="12700">
            <a:solidFill>
              <a:srgbClr val="FFFFFF">
                <a:alpha val="0"/>
              </a:srgbClr>
            </a:solidFill>
            <a:prstDash val="solid"/>
          </a:ln>
        </p:spPr>
        <p:txBody>
          <a:bodyPr/>
          <a:lstStyle/>
          <a:p>
            <a:endParaRPr lang="en-CH"/>
          </a:p>
        </p:txBody>
      </p:sp>
      <p:sp>
        <p:nvSpPr>
          <p:cNvPr id="49" name="Shape 25"/>
          <p:cNvSpPr/>
          <p:nvPr/>
        </p:nvSpPr>
        <p:spPr>
          <a:xfrm>
            <a:off x="11201400" y="6633972"/>
            <a:ext cx="75895" cy="75895"/>
          </a:xfrm>
          <a:prstGeom prst="ellipse">
            <a:avLst/>
          </a:prstGeom>
          <a:solidFill>
            <a:srgbClr val="D1D5DB"/>
          </a:solidFill>
          <a:ln w="12700">
            <a:solidFill>
              <a:srgbClr val="FFFFFF">
                <a:alpha val="0"/>
              </a:srgbClr>
            </a:solidFill>
            <a:prstDash val="solid"/>
          </a:ln>
        </p:spPr>
        <p:txBody>
          <a:bodyPr/>
          <a:lstStyle/>
          <a:p>
            <a:endParaRPr lang="en-CH"/>
          </a:p>
        </p:txBody>
      </p:sp>
      <p:sp>
        <p:nvSpPr>
          <p:cNvPr id="50" name="Shape 26"/>
          <p:cNvSpPr/>
          <p:nvPr/>
        </p:nvSpPr>
        <p:spPr>
          <a:xfrm>
            <a:off x="11354105" y="6633972"/>
            <a:ext cx="75895" cy="75895"/>
          </a:xfrm>
          <a:prstGeom prst="ellipse">
            <a:avLst/>
          </a:prstGeom>
          <a:solidFill>
            <a:srgbClr val="D1D5DB"/>
          </a:solidFill>
          <a:ln w="12700">
            <a:solidFill>
              <a:srgbClr val="FFFFFF">
                <a:alpha val="0"/>
              </a:srgbClr>
            </a:solidFill>
            <a:prstDash val="solid"/>
          </a:ln>
        </p:spPr>
        <p:txBody>
          <a:bodyPr/>
          <a:lstStyle/>
          <a:p>
            <a:endParaRPr lang="en-CH"/>
          </a:p>
        </p:txBody>
      </p:sp>
      <p:sp>
        <p:nvSpPr>
          <p:cNvPr id="51" name="Shape 27"/>
          <p:cNvSpPr/>
          <p:nvPr/>
        </p:nvSpPr>
        <p:spPr>
          <a:xfrm>
            <a:off x="11505895" y="6633972"/>
            <a:ext cx="75895" cy="75895"/>
          </a:xfrm>
          <a:prstGeom prst="ellipse">
            <a:avLst/>
          </a:prstGeom>
          <a:solidFill>
            <a:srgbClr val="D1D5DB"/>
          </a:solidFill>
          <a:ln w="12700">
            <a:solidFill>
              <a:srgbClr val="FFFFFF">
                <a:alpha val="0"/>
              </a:srgbClr>
            </a:solidFill>
            <a:prstDash val="solid"/>
          </a:ln>
        </p:spPr>
        <p:txBody>
          <a:bodyPr/>
          <a:lstStyle/>
          <a:p>
            <a:endParaRPr lang="en-CH"/>
          </a:p>
        </p:txBody>
      </p:sp>
      <p:sp>
        <p:nvSpPr>
          <p:cNvPr id="52" name="Shape 28"/>
          <p:cNvSpPr/>
          <p:nvPr/>
        </p:nvSpPr>
        <p:spPr>
          <a:xfrm>
            <a:off x="11658600" y="6633972"/>
            <a:ext cx="75895" cy="75895"/>
          </a:xfrm>
          <a:prstGeom prst="ellipse">
            <a:avLst/>
          </a:prstGeom>
          <a:solidFill>
            <a:srgbClr val="D1D5DB"/>
          </a:solidFill>
          <a:ln w="12700">
            <a:solidFill>
              <a:srgbClr val="FFFFFF">
                <a:alpha val="0"/>
              </a:srgbClr>
            </a:solidFill>
            <a:prstDash val="solid"/>
          </a:ln>
        </p:spPr>
        <p:txBody>
          <a:bodyPr/>
          <a:lstStyle/>
          <a:p>
            <a:endParaRPr lang="en-CH"/>
          </a:p>
        </p:txBody>
      </p:sp>
      <p:sp>
        <p:nvSpPr>
          <p:cNvPr id="53" name="Shape 3">
            <a:extLst>
              <a:ext uri="{FF2B5EF4-FFF2-40B4-BE49-F238E27FC236}">
                <a16:creationId xmlns:a16="http://schemas.microsoft.com/office/drawing/2014/main" id="{C7238FCB-5A9B-2320-22AA-FDC4A4AE57D2}"/>
              </a:ext>
            </a:extLst>
          </p:cNvPr>
          <p:cNvSpPr/>
          <p:nvPr/>
        </p:nvSpPr>
        <p:spPr>
          <a:xfrm>
            <a:off x="0" y="796620"/>
            <a:ext cx="12191695" cy="38405"/>
          </a:xfrm>
          <a:prstGeom prst="rect">
            <a:avLst/>
          </a:prstGeom>
          <a:solidFill>
            <a:srgbClr val="CF012D"/>
          </a:solidFill>
          <a:ln w="12700">
            <a:noFill/>
            <a:prstDash val="solid"/>
          </a:ln>
        </p:spPr>
        <p:txBody>
          <a:bodyPr/>
          <a:lstStyle/>
          <a:p>
            <a:endParaRPr lang="en-CH"/>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0F0F0"/>
          </a:solidFill>
          <a:ln w="12700">
            <a:solidFill>
              <a:srgbClr val="FFFFFF">
                <a:alpha val="0"/>
              </a:srgbClr>
            </a:solidFill>
            <a:prstDash val="solid"/>
          </a:ln>
        </p:spPr>
        <p:txBody>
          <a:bodyPr/>
          <a:lstStyle/>
          <a:p>
            <a:endParaRPr lang="en-CH"/>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CH"/>
          </a:p>
        </p:txBody>
      </p:sp>
      <p:pic>
        <p:nvPicPr>
          <p:cNvPr id="5" name="Image 1" descr="preencoded.png"/>
          <p:cNvPicPr>
            <a:picLocks noChangeAspect="1"/>
          </p:cNvPicPr>
          <p:nvPr/>
        </p:nvPicPr>
        <p:blipFill>
          <a:blip r:embed="rId4">
            <a:alphaModFix amt="50000"/>
          </a:blip>
          <a:srcRect l="-2083" r="-2083"/>
          <a:stretch/>
        </p:blipFill>
        <p:spPr>
          <a:xfrm>
            <a:off x="0" y="1714500"/>
            <a:ext cx="12191695" cy="9144"/>
          </a:xfrm>
          <a:prstGeom prst="rect">
            <a:avLst/>
          </a:prstGeom>
        </p:spPr>
      </p:pic>
      <p:pic>
        <p:nvPicPr>
          <p:cNvPr id="6" name="Image 2" descr="preencoded.png"/>
          <p:cNvPicPr>
            <a:picLocks noChangeAspect="1"/>
          </p:cNvPicPr>
          <p:nvPr/>
        </p:nvPicPr>
        <p:blipFill>
          <a:blip r:embed="rId4">
            <a:alphaModFix amt="50000"/>
          </a:blip>
          <a:srcRect l="-2083" r="-2083"/>
          <a:stretch/>
        </p:blipFill>
        <p:spPr>
          <a:xfrm>
            <a:off x="0" y="3429000"/>
            <a:ext cx="12191695" cy="9144"/>
          </a:xfrm>
          <a:prstGeom prst="rect">
            <a:avLst/>
          </a:prstGeom>
        </p:spPr>
      </p:pic>
      <p:pic>
        <p:nvPicPr>
          <p:cNvPr id="7" name="Image 3" descr="preencoded.png"/>
          <p:cNvPicPr>
            <a:picLocks noChangeAspect="1"/>
          </p:cNvPicPr>
          <p:nvPr/>
        </p:nvPicPr>
        <p:blipFill>
          <a:blip r:embed="rId4">
            <a:alphaModFix amt="50000"/>
          </a:blip>
          <a:srcRect l="-2083" r="-2083"/>
          <a:stretch/>
        </p:blipFill>
        <p:spPr>
          <a:xfrm>
            <a:off x="0" y="5143500"/>
            <a:ext cx="12191695" cy="9144"/>
          </a:xfrm>
          <a:prstGeom prst="rect">
            <a:avLst/>
          </a:prstGeom>
        </p:spPr>
      </p:pic>
      <p:pic>
        <p:nvPicPr>
          <p:cNvPr id="8" name="Image 4" descr="preencoded.png"/>
          <p:cNvPicPr>
            <a:picLocks noChangeAspect="1"/>
          </p:cNvPicPr>
          <p:nvPr/>
        </p:nvPicPr>
        <p:blipFill>
          <a:blip r:embed="rId5">
            <a:alphaModFix amt="50000"/>
          </a:blip>
          <a:srcRect t="-2083" b="-2083"/>
          <a:stretch/>
        </p:blipFill>
        <p:spPr>
          <a:xfrm>
            <a:off x="3047695" y="0"/>
            <a:ext cx="9144" cy="6858000"/>
          </a:xfrm>
          <a:prstGeom prst="rect">
            <a:avLst/>
          </a:prstGeom>
        </p:spPr>
      </p:pic>
      <p:pic>
        <p:nvPicPr>
          <p:cNvPr id="9" name="Image 5" descr="preencoded.png"/>
          <p:cNvPicPr>
            <a:picLocks noChangeAspect="1"/>
          </p:cNvPicPr>
          <p:nvPr/>
        </p:nvPicPr>
        <p:blipFill>
          <a:blip r:embed="rId5">
            <a:alphaModFix amt="50000"/>
          </a:blip>
          <a:srcRect t="-2083" b="-2083"/>
          <a:stretch/>
        </p:blipFill>
        <p:spPr>
          <a:xfrm>
            <a:off x="6096305" y="0"/>
            <a:ext cx="9144" cy="6858000"/>
          </a:xfrm>
          <a:prstGeom prst="rect">
            <a:avLst/>
          </a:prstGeom>
        </p:spPr>
      </p:pic>
      <p:pic>
        <p:nvPicPr>
          <p:cNvPr id="10" name="Image 6" descr="preencoded.png"/>
          <p:cNvPicPr>
            <a:picLocks noChangeAspect="1"/>
          </p:cNvPicPr>
          <p:nvPr/>
        </p:nvPicPr>
        <p:blipFill>
          <a:blip r:embed="rId5">
            <a:alphaModFix amt="50000"/>
          </a:blip>
          <a:srcRect t="-2083" b="-2083"/>
          <a:stretch/>
        </p:blipFill>
        <p:spPr>
          <a:xfrm>
            <a:off x="9144000" y="0"/>
            <a:ext cx="9144" cy="6858000"/>
          </a:xfrm>
          <a:prstGeom prst="rect">
            <a:avLst/>
          </a:prstGeom>
        </p:spPr>
      </p:pic>
      <p:pic>
        <p:nvPicPr>
          <p:cNvPr id="11" name="Image 7" descr="preencoded.png"/>
          <p:cNvPicPr>
            <a:picLocks noChangeAspect="1"/>
          </p:cNvPicPr>
          <p:nvPr/>
        </p:nvPicPr>
        <p:blipFill>
          <a:blip r:embed="rId6"/>
          <a:srcRect l="-19" r="-19"/>
          <a:stretch/>
        </p:blipFill>
        <p:spPr>
          <a:xfrm>
            <a:off x="0" y="0"/>
            <a:ext cx="12191695" cy="761695"/>
          </a:xfrm>
          <a:prstGeom prst="rect">
            <a:avLst/>
          </a:prstGeom>
        </p:spPr>
      </p:pic>
      <p:sp>
        <p:nvSpPr>
          <p:cNvPr id="12" name="Shape 2"/>
          <p:cNvSpPr/>
          <p:nvPr/>
        </p:nvSpPr>
        <p:spPr>
          <a:xfrm>
            <a:off x="381305" y="171907"/>
            <a:ext cx="75895" cy="381305"/>
          </a:xfrm>
          <a:prstGeom prst="rect">
            <a:avLst/>
          </a:prstGeom>
          <a:solidFill>
            <a:srgbClr val="1E3A8A"/>
          </a:solidFill>
          <a:ln w="12700">
            <a:solidFill>
              <a:srgbClr val="FFFFFF">
                <a:alpha val="0"/>
              </a:srgbClr>
            </a:solidFill>
            <a:prstDash val="solid"/>
          </a:ln>
        </p:spPr>
        <p:txBody>
          <a:bodyPr/>
          <a:lstStyle/>
          <a:p>
            <a:endParaRPr lang="en-CH"/>
          </a:p>
        </p:txBody>
      </p:sp>
      <p:sp>
        <p:nvSpPr>
          <p:cNvPr id="13" name="Text 3"/>
          <p:cNvSpPr txBox="1"/>
          <p:nvPr/>
        </p:nvSpPr>
        <p:spPr>
          <a:xfrm>
            <a:off x="609905" y="133502"/>
            <a:ext cx="1841602" cy="305410"/>
          </a:xfrm>
          <a:prstGeom prst="rect">
            <a:avLst/>
          </a:prstGeom>
          <a:noFill/>
          <a:ln/>
        </p:spPr>
        <p:txBody>
          <a:bodyPr wrap="square" lIns="0" tIns="0" rIns="0" bIns="0" rtlCol="0" anchor="ctr"/>
          <a:lstStyle/>
          <a:p>
            <a:pPr marL="0" indent="0" algn="l">
              <a:buNone/>
            </a:pPr>
            <a:r>
              <a:rPr lang="en-US" sz="1800" b="1" kern="0" spc="-45" dirty="0">
                <a:solidFill>
                  <a:srgbClr val="111827"/>
                </a:solidFill>
                <a:latin typeface="Roboto" pitchFamily="34" charset="0"/>
                <a:ea typeface="Roboto" pitchFamily="34" charset="-122"/>
                <a:cs typeface="Roboto" pitchFamily="34" charset="-120"/>
              </a:rPr>
              <a:t>IWG's Lexicon</a:t>
            </a:r>
            <a:endParaRPr lang="en-US" sz="1800" dirty="0"/>
          </a:p>
        </p:txBody>
      </p:sp>
      <p:sp>
        <p:nvSpPr>
          <p:cNvPr id="14" name="Text 4"/>
          <p:cNvSpPr txBox="1"/>
          <p:nvPr/>
        </p:nvSpPr>
        <p:spPr>
          <a:xfrm>
            <a:off x="609905" y="437998"/>
            <a:ext cx="1900123" cy="152705"/>
          </a:xfrm>
          <a:prstGeom prst="rect">
            <a:avLst/>
          </a:prstGeom>
          <a:noFill/>
          <a:ln/>
        </p:spPr>
        <p:txBody>
          <a:bodyPr wrap="square" lIns="0" tIns="0" rIns="0" bIns="0" rtlCol="0" anchor="ctr"/>
          <a:lstStyle/>
          <a:p>
            <a:pPr marL="0" indent="0" algn="l">
              <a:buNone/>
            </a:pPr>
            <a:r>
              <a:rPr lang="en-US" sz="900" b="1" kern="0" spc="45" dirty="0">
                <a:solidFill>
                  <a:srgbClr val="000000"/>
                </a:solidFill>
                <a:latin typeface="Roboto" pitchFamily="34" charset="0"/>
                <a:ea typeface="Roboto" pitchFamily="34" charset="-122"/>
                <a:cs typeface="Roboto" pitchFamily="34" charset="-120"/>
              </a:rPr>
              <a:t>Alzheimer Disease States</a:t>
            </a:r>
            <a:endParaRPr lang="en-US" sz="900" dirty="0"/>
          </a:p>
        </p:txBody>
      </p:sp>
      <p:sp>
        <p:nvSpPr>
          <p:cNvPr id="15" name="Shape 5"/>
          <p:cNvSpPr/>
          <p:nvPr/>
        </p:nvSpPr>
        <p:spPr>
          <a:xfrm>
            <a:off x="9969703" y="161849"/>
            <a:ext cx="1266444" cy="400507"/>
          </a:xfrm>
          <a:prstGeom prst="roundRect">
            <a:avLst>
              <a:gd name="adj" fmla="val 228311"/>
            </a:avLst>
          </a:prstGeom>
          <a:solidFill>
            <a:srgbClr val="F9FAFB"/>
          </a:solidFill>
          <a:ln w="12700">
            <a:solidFill>
              <a:srgbClr val="E5E7EB"/>
            </a:solidFill>
            <a:prstDash val="solid"/>
          </a:ln>
        </p:spPr>
        <p:txBody>
          <a:bodyPr/>
          <a:lstStyle/>
          <a:p>
            <a:endParaRPr lang="en-CH"/>
          </a:p>
        </p:txBody>
      </p:sp>
      <p:sp>
        <p:nvSpPr>
          <p:cNvPr id="16" name="Shape 6"/>
          <p:cNvSpPr/>
          <p:nvPr/>
        </p:nvSpPr>
        <p:spPr>
          <a:xfrm>
            <a:off x="10093147" y="209398"/>
            <a:ext cx="304495" cy="304495"/>
          </a:xfrm>
          <a:prstGeom prst="ellipse">
            <a:avLst/>
          </a:prstGeom>
          <a:solidFill>
            <a:srgbClr val="DBEAFE"/>
          </a:solidFill>
          <a:ln w="12700">
            <a:solidFill>
              <a:srgbClr val="FFFFFF">
                <a:alpha val="0"/>
              </a:srgbClr>
            </a:solidFill>
            <a:prstDash val="solid"/>
          </a:ln>
        </p:spPr>
        <p:txBody>
          <a:bodyPr/>
          <a:lstStyle/>
          <a:p>
            <a:endParaRPr lang="en-CH"/>
          </a:p>
        </p:txBody>
      </p:sp>
      <p:pic>
        <p:nvPicPr>
          <p:cNvPr id="17" name="Image 8" descr="preencoded.png"/>
          <p:cNvPicPr>
            <a:picLocks noChangeAspect="1"/>
          </p:cNvPicPr>
          <p:nvPr/>
        </p:nvPicPr>
        <p:blipFill>
          <a:blip r:embed="rId7"/>
          <a:srcRect l="-2571" r="-2571"/>
          <a:stretch/>
        </p:blipFill>
        <p:spPr>
          <a:xfrm>
            <a:off x="10192817" y="304495"/>
            <a:ext cx="105156" cy="114300"/>
          </a:xfrm>
          <a:prstGeom prst="rect">
            <a:avLst/>
          </a:prstGeom>
        </p:spPr>
      </p:pic>
      <p:sp>
        <p:nvSpPr>
          <p:cNvPr id="18" name="Text 7"/>
          <p:cNvSpPr txBox="1"/>
          <p:nvPr/>
        </p:nvSpPr>
        <p:spPr>
          <a:xfrm>
            <a:off x="10511942" y="286207"/>
            <a:ext cx="714146" cy="152705"/>
          </a:xfrm>
          <a:prstGeom prst="rect">
            <a:avLst/>
          </a:prstGeom>
          <a:noFill/>
          <a:ln/>
        </p:spPr>
        <p:txBody>
          <a:bodyPr wrap="square" lIns="0" tIns="0" rIns="0" bIns="0" rtlCol="0" anchor="ctr"/>
          <a:lstStyle/>
          <a:p>
            <a:pPr marL="0" indent="0" algn="l">
              <a:buNone/>
            </a:pPr>
            <a:r>
              <a:rPr lang="en-US" sz="900" b="1" dirty="0">
                <a:solidFill>
                  <a:srgbClr val="374151"/>
                </a:solidFill>
                <a:latin typeface="Roboto" pitchFamily="34" charset="0"/>
                <a:ea typeface="Roboto" pitchFamily="34" charset="-122"/>
                <a:cs typeface="Roboto" pitchFamily="34" charset="-120"/>
              </a:rPr>
              <a:t>Your Avatar</a:t>
            </a:r>
            <a:endParaRPr lang="en-US" sz="900" dirty="0"/>
          </a:p>
        </p:txBody>
      </p:sp>
      <p:sp>
        <p:nvSpPr>
          <p:cNvPr id="19" name="Text 8"/>
          <p:cNvSpPr txBox="1"/>
          <p:nvPr/>
        </p:nvSpPr>
        <p:spPr>
          <a:xfrm>
            <a:off x="11387938" y="286207"/>
            <a:ext cx="428854" cy="152705"/>
          </a:xfrm>
          <a:prstGeom prst="rect">
            <a:avLst/>
          </a:prstGeom>
          <a:noFill/>
          <a:ln/>
        </p:spPr>
        <p:txBody>
          <a:bodyPr wrap="square" lIns="0" tIns="0" rIns="0" bIns="0" rtlCol="0" anchor="ctr"/>
          <a:lstStyle/>
          <a:p>
            <a:pPr marL="0" indent="0" algn="r">
              <a:buNone/>
            </a:pPr>
            <a:r>
              <a:rPr lang="en-US" sz="900" dirty="0">
                <a:solidFill>
                  <a:srgbClr val="9CA3AF"/>
                </a:solidFill>
                <a:latin typeface="Roboto" pitchFamily="34" charset="0"/>
                <a:ea typeface="Roboto" pitchFamily="34" charset="-122"/>
                <a:cs typeface="Roboto" pitchFamily="34" charset="-120"/>
              </a:rPr>
              <a:t>Slide 3</a:t>
            </a:r>
            <a:endParaRPr lang="en-US" sz="900" dirty="0"/>
          </a:p>
        </p:txBody>
      </p:sp>
      <p:pic>
        <p:nvPicPr>
          <p:cNvPr id="20" name="Image 9" descr="preencoded.png"/>
          <p:cNvPicPr>
            <a:picLocks noChangeAspect="1"/>
          </p:cNvPicPr>
          <p:nvPr/>
        </p:nvPicPr>
        <p:blipFill>
          <a:blip r:embed="rId8"/>
          <a:srcRect l="-6" r="-6"/>
          <a:stretch/>
        </p:blipFill>
        <p:spPr>
          <a:xfrm>
            <a:off x="304495" y="1143000"/>
            <a:ext cx="2438705" cy="2971800"/>
          </a:xfrm>
          <a:prstGeom prst="rect">
            <a:avLst/>
          </a:prstGeom>
        </p:spPr>
      </p:pic>
      <p:pic>
        <p:nvPicPr>
          <p:cNvPr id="21" name="Image 10" descr="preencoded.png"/>
          <p:cNvPicPr>
            <a:picLocks noChangeAspect="1"/>
          </p:cNvPicPr>
          <p:nvPr/>
        </p:nvPicPr>
        <p:blipFill>
          <a:blip r:embed="rId9">
            <a:alphaModFix amt="20000"/>
          </a:blip>
          <a:srcRect l="-27" r="-27"/>
          <a:stretch/>
        </p:blipFill>
        <p:spPr>
          <a:xfrm>
            <a:off x="1828800" y="990295"/>
            <a:ext cx="1067105" cy="1218895"/>
          </a:xfrm>
          <a:prstGeom prst="rect">
            <a:avLst/>
          </a:prstGeom>
        </p:spPr>
      </p:pic>
      <p:pic>
        <p:nvPicPr>
          <p:cNvPr id="22" name="Image 11" descr="preencoded.png"/>
          <p:cNvPicPr>
            <a:picLocks noChangeAspect="1"/>
          </p:cNvPicPr>
          <p:nvPr/>
        </p:nvPicPr>
        <p:blipFill>
          <a:blip r:embed="rId10">
            <a:alphaModFix amt="30000"/>
          </a:blip>
          <a:srcRect l="-391" r="-391"/>
          <a:stretch/>
        </p:blipFill>
        <p:spPr>
          <a:xfrm>
            <a:off x="1514246" y="4343400"/>
            <a:ext cx="19202" cy="1445666"/>
          </a:xfrm>
          <a:prstGeom prst="rect">
            <a:avLst/>
          </a:prstGeom>
        </p:spPr>
      </p:pic>
      <p:sp>
        <p:nvSpPr>
          <p:cNvPr id="23" name="Text 9"/>
          <p:cNvSpPr txBox="1"/>
          <p:nvPr/>
        </p:nvSpPr>
        <p:spPr>
          <a:xfrm>
            <a:off x="256032" y="6400800"/>
            <a:ext cx="2536546" cy="152705"/>
          </a:xfrm>
          <a:prstGeom prst="rect">
            <a:avLst/>
          </a:prstGeom>
          <a:noFill/>
          <a:ln/>
        </p:spPr>
        <p:txBody>
          <a:bodyPr wrap="square" lIns="0" tIns="0" rIns="0" bIns="0" rtlCol="0" anchor="ctr"/>
          <a:lstStyle/>
          <a:p>
            <a:pPr marL="0" indent="0" algn="ctr">
              <a:buNone/>
            </a:pPr>
            <a:r>
              <a:rPr lang="en-US" sz="900" dirty="0">
                <a:solidFill>
                  <a:srgbClr val="6B7280">
                    <a:alpha val="60000"/>
                  </a:srgbClr>
                </a:solidFill>
                <a:latin typeface="Roboto" pitchFamily="34" charset="0"/>
                <a:ea typeface="Roboto" pitchFamily="34" charset="-122"/>
                <a:cs typeface="Roboto" pitchFamily="34" charset="-120"/>
              </a:rPr>
              <a:t>Classification Hierarchy</a:t>
            </a:r>
            <a:endParaRPr lang="en-US" sz="900" dirty="0"/>
          </a:p>
        </p:txBody>
      </p:sp>
      <p:pic>
        <p:nvPicPr>
          <p:cNvPr id="24" name="Image 12" descr="preencoded.png"/>
          <p:cNvPicPr>
            <a:picLocks noChangeAspect="1"/>
          </p:cNvPicPr>
          <p:nvPr/>
        </p:nvPicPr>
        <p:blipFill>
          <a:blip r:embed="rId11">
            <a:alphaModFix amt="60000"/>
          </a:blip>
          <a:srcRect l="-266" r="-266"/>
          <a:stretch/>
        </p:blipFill>
        <p:spPr>
          <a:xfrm>
            <a:off x="1362456" y="6017666"/>
            <a:ext cx="323698" cy="286207"/>
          </a:xfrm>
          <a:prstGeom prst="rect">
            <a:avLst/>
          </a:prstGeom>
        </p:spPr>
      </p:pic>
      <p:pic>
        <p:nvPicPr>
          <p:cNvPr id="25" name="Image 13" descr="preencoded.png"/>
          <p:cNvPicPr>
            <a:picLocks noChangeAspect="1"/>
          </p:cNvPicPr>
          <p:nvPr/>
        </p:nvPicPr>
        <p:blipFill>
          <a:blip r:embed="rId12"/>
          <a:srcRect t="-4" b="-4"/>
          <a:stretch/>
        </p:blipFill>
        <p:spPr>
          <a:xfrm>
            <a:off x="2971800" y="1067105"/>
            <a:ext cx="8915400" cy="1727302"/>
          </a:xfrm>
          <a:prstGeom prst="rect">
            <a:avLst/>
          </a:prstGeom>
        </p:spPr>
      </p:pic>
      <p:sp>
        <p:nvSpPr>
          <p:cNvPr id="26" name="Shape 10"/>
          <p:cNvSpPr/>
          <p:nvPr/>
        </p:nvSpPr>
        <p:spPr>
          <a:xfrm>
            <a:off x="3820363" y="1266444"/>
            <a:ext cx="9144" cy="1333195"/>
          </a:xfrm>
          <a:prstGeom prst="rect">
            <a:avLst/>
          </a:prstGeom>
          <a:solidFill>
            <a:srgbClr val="F3F4F6"/>
          </a:solidFill>
          <a:ln w="12700">
            <a:solidFill>
              <a:srgbClr val="F3F4F6">
                <a:alpha val="0"/>
              </a:srgbClr>
            </a:solidFill>
            <a:prstDash val="solid"/>
          </a:ln>
        </p:spPr>
        <p:txBody>
          <a:bodyPr/>
          <a:lstStyle/>
          <a:p>
            <a:endParaRPr lang="en-CH"/>
          </a:p>
        </p:txBody>
      </p:sp>
      <p:sp>
        <p:nvSpPr>
          <p:cNvPr id="27" name="Shape 11"/>
          <p:cNvSpPr/>
          <p:nvPr/>
        </p:nvSpPr>
        <p:spPr>
          <a:xfrm>
            <a:off x="3252521" y="1304849"/>
            <a:ext cx="381305" cy="381305"/>
          </a:xfrm>
          <a:prstGeom prst="ellipse">
            <a:avLst/>
          </a:prstGeom>
          <a:solidFill>
            <a:srgbClr val="F3F4F6"/>
          </a:solidFill>
          <a:ln w="12700">
            <a:solidFill>
              <a:srgbClr val="FFFFFF">
                <a:alpha val="0"/>
              </a:srgbClr>
            </a:solidFill>
            <a:prstDash val="solid"/>
          </a:ln>
        </p:spPr>
        <p:txBody>
          <a:bodyPr/>
          <a:lstStyle/>
          <a:p>
            <a:endParaRPr lang="en-CH"/>
          </a:p>
        </p:txBody>
      </p:sp>
      <p:pic>
        <p:nvPicPr>
          <p:cNvPr id="28" name="Image 14" descr="preencoded.png"/>
          <p:cNvPicPr>
            <a:picLocks noChangeAspect="1"/>
          </p:cNvPicPr>
          <p:nvPr/>
        </p:nvPicPr>
        <p:blipFill>
          <a:blip r:embed="rId13"/>
          <a:srcRect/>
          <a:stretch/>
        </p:blipFill>
        <p:spPr>
          <a:xfrm>
            <a:off x="3357677" y="1410005"/>
            <a:ext cx="171907" cy="171907"/>
          </a:xfrm>
          <a:prstGeom prst="rect">
            <a:avLst/>
          </a:prstGeom>
        </p:spPr>
      </p:pic>
      <p:sp>
        <p:nvSpPr>
          <p:cNvPr id="29" name="Text 12"/>
          <p:cNvSpPr txBox="1"/>
          <p:nvPr/>
        </p:nvSpPr>
        <p:spPr>
          <a:xfrm>
            <a:off x="3207715" y="1762049"/>
            <a:ext cx="476402" cy="152705"/>
          </a:xfrm>
          <a:prstGeom prst="rect">
            <a:avLst/>
          </a:prstGeom>
          <a:noFill/>
          <a:ln/>
        </p:spPr>
        <p:txBody>
          <a:bodyPr wrap="square" lIns="0" tIns="0" rIns="0" bIns="0" rtlCol="0" anchor="ctr"/>
          <a:lstStyle/>
          <a:p>
            <a:pPr marL="0" indent="0" algn="ctr">
              <a:buNone/>
            </a:pPr>
            <a:r>
              <a:rPr lang="en-US" sz="800" b="1" kern="0" spc="39" dirty="0">
                <a:solidFill>
                  <a:srgbClr val="9CA3AF"/>
                </a:solidFill>
                <a:latin typeface="Roboto" pitchFamily="34" charset="0"/>
                <a:ea typeface="Roboto" pitchFamily="34" charset="-122"/>
                <a:cs typeface="Roboto" pitchFamily="34" charset="-120"/>
              </a:rPr>
              <a:t>At Risk</a:t>
            </a:r>
            <a:endParaRPr lang="en-US" sz="800" dirty="0"/>
          </a:p>
        </p:txBody>
      </p:sp>
      <p:sp>
        <p:nvSpPr>
          <p:cNvPr id="30" name="Text 13"/>
          <p:cNvSpPr txBox="1"/>
          <p:nvPr/>
        </p:nvSpPr>
        <p:spPr>
          <a:xfrm>
            <a:off x="4019701" y="1266444"/>
            <a:ext cx="5385555" cy="267005"/>
          </a:xfrm>
          <a:prstGeom prst="rect">
            <a:avLst/>
          </a:prstGeom>
          <a:noFill/>
          <a:ln/>
        </p:spPr>
        <p:txBody>
          <a:bodyPr wrap="square" lIns="0" tIns="0" rIns="0" bIns="0" rtlCol="0" anchor="ctr"/>
          <a:lstStyle/>
          <a:p>
            <a:pPr marL="0" indent="0" algn="l">
              <a:buNone/>
            </a:pPr>
            <a:r>
              <a:rPr lang="en-US" b="1" dirty="0">
                <a:solidFill>
                  <a:srgbClr val="374151"/>
                </a:solidFill>
                <a:latin typeface="Roboto" pitchFamily="34" charset="0"/>
                <a:ea typeface="Roboto" pitchFamily="34" charset="-122"/>
                <a:cs typeface="Roboto" pitchFamily="34" charset="-120"/>
              </a:rPr>
              <a:t>Asymptomatic at Risk for Alzheimer Disease</a:t>
            </a:r>
            <a:endParaRPr lang="en-US" dirty="0"/>
          </a:p>
        </p:txBody>
      </p:sp>
      <p:sp>
        <p:nvSpPr>
          <p:cNvPr id="31" name="Shape 14"/>
          <p:cNvSpPr/>
          <p:nvPr/>
        </p:nvSpPr>
        <p:spPr>
          <a:xfrm>
            <a:off x="10122408" y="1266444"/>
            <a:ext cx="1571854" cy="228600"/>
          </a:xfrm>
          <a:prstGeom prst="roundRect">
            <a:avLst>
              <a:gd name="adj" fmla="val 66667"/>
            </a:avLst>
          </a:prstGeom>
          <a:solidFill>
            <a:srgbClr val="F3F4F6"/>
          </a:solidFill>
          <a:ln w="12700">
            <a:solidFill>
              <a:srgbClr val="FFFFFF">
                <a:alpha val="0"/>
              </a:srgbClr>
            </a:solidFill>
            <a:prstDash val="solid"/>
          </a:ln>
        </p:spPr>
        <p:txBody>
          <a:bodyPr/>
          <a:lstStyle/>
          <a:p>
            <a:endParaRPr lang="en-CH"/>
          </a:p>
        </p:txBody>
      </p:sp>
      <p:sp>
        <p:nvSpPr>
          <p:cNvPr id="32" name="Text 15"/>
          <p:cNvSpPr txBox="1"/>
          <p:nvPr/>
        </p:nvSpPr>
        <p:spPr>
          <a:xfrm>
            <a:off x="10317614" y="1317814"/>
            <a:ext cx="1634947" cy="228600"/>
          </a:xfrm>
          <a:prstGeom prst="rect">
            <a:avLst/>
          </a:prstGeom>
          <a:solidFill>
            <a:srgbClr val="FFFFFF">
              <a:alpha val="0"/>
            </a:srgbClr>
          </a:solidFill>
          <a:ln>
            <a:solidFill>
              <a:srgbClr val="FFFFFF">
                <a:alpha val="0"/>
              </a:srgbClr>
            </a:solidFill>
          </a:ln>
        </p:spPr>
        <p:txBody>
          <a:bodyPr wrap="square" lIns="0" tIns="0" rIns="0" bIns="0" rtlCol="0" anchor="t"/>
          <a:lstStyle/>
          <a:p>
            <a:pPr marL="0" indent="0" algn="l">
              <a:buNone/>
            </a:pPr>
            <a:r>
              <a:rPr lang="en-US" sz="900" b="1" kern="0" spc="22" dirty="0">
                <a:solidFill>
                  <a:srgbClr val="4B5563"/>
                </a:solidFill>
                <a:latin typeface="Merriweather" pitchFamily="34" charset="0"/>
                <a:ea typeface="Merriweather" pitchFamily="34" charset="-122"/>
                <a:cs typeface="Merriweather" pitchFamily="34" charset="-120"/>
              </a:rPr>
              <a:t>Cognitively Normal</a:t>
            </a:r>
            <a:endParaRPr lang="en-US" sz="900" dirty="0"/>
          </a:p>
        </p:txBody>
      </p:sp>
      <p:sp>
        <p:nvSpPr>
          <p:cNvPr id="33" name="Text 16"/>
          <p:cNvSpPr txBox="1"/>
          <p:nvPr/>
        </p:nvSpPr>
        <p:spPr>
          <a:xfrm>
            <a:off x="4019702" y="1609344"/>
            <a:ext cx="8353958" cy="191110"/>
          </a:xfrm>
          <a:prstGeom prst="rect">
            <a:avLst/>
          </a:prstGeom>
          <a:noFill/>
          <a:ln/>
        </p:spPr>
        <p:txBody>
          <a:bodyPr wrap="square" lIns="0" tIns="0" rIns="0" bIns="0" rtlCol="0" anchor="ctr"/>
          <a:lstStyle/>
          <a:p>
            <a:pPr marL="0" indent="0" algn="l">
              <a:buNone/>
            </a:pPr>
            <a:r>
              <a:rPr lang="en-US" sz="1000" dirty="0">
                <a:solidFill>
                  <a:srgbClr val="374151"/>
                </a:solidFill>
                <a:latin typeface="Merriweather" pitchFamily="34" charset="0"/>
                <a:ea typeface="Merriweather" pitchFamily="34" charset="-122"/>
                <a:cs typeface="Merriweather" pitchFamily="34" charset="-120"/>
              </a:rPr>
              <a:t>Individuals with positive biomarkers of Alzheimer’s pathology who do not develop clinical AD on a proximate timeline.</a:t>
            </a:r>
            <a:endParaRPr lang="en-US" sz="1000" dirty="0"/>
          </a:p>
        </p:txBody>
      </p:sp>
      <p:sp>
        <p:nvSpPr>
          <p:cNvPr id="34" name="Shape 17"/>
          <p:cNvSpPr/>
          <p:nvPr/>
        </p:nvSpPr>
        <p:spPr>
          <a:xfrm>
            <a:off x="4019702" y="1869034"/>
            <a:ext cx="7667244" cy="323698"/>
          </a:xfrm>
          <a:prstGeom prst="roundRect">
            <a:avLst>
              <a:gd name="adj" fmla="val 33234"/>
            </a:avLst>
          </a:prstGeom>
          <a:solidFill>
            <a:srgbClr val="F9FAFB"/>
          </a:solidFill>
          <a:ln w="12700">
            <a:solidFill>
              <a:srgbClr val="F3F4F6"/>
            </a:solidFill>
            <a:prstDash val="solid"/>
          </a:ln>
        </p:spPr>
        <p:txBody>
          <a:bodyPr/>
          <a:lstStyle/>
          <a:p>
            <a:endParaRPr lang="en-CH"/>
          </a:p>
        </p:txBody>
      </p:sp>
      <p:pic>
        <p:nvPicPr>
          <p:cNvPr id="35" name="Image 15" descr="preencoded.png"/>
          <p:cNvPicPr>
            <a:picLocks noChangeAspect="1"/>
          </p:cNvPicPr>
          <p:nvPr/>
        </p:nvPicPr>
        <p:blipFill>
          <a:blip r:embed="rId14"/>
          <a:srcRect/>
          <a:stretch/>
        </p:blipFill>
        <p:spPr>
          <a:xfrm>
            <a:off x="4105656" y="1974190"/>
            <a:ext cx="114300" cy="114300"/>
          </a:xfrm>
          <a:prstGeom prst="rect">
            <a:avLst/>
          </a:prstGeom>
        </p:spPr>
      </p:pic>
      <p:sp>
        <p:nvSpPr>
          <p:cNvPr id="36" name="Text 18"/>
          <p:cNvSpPr txBox="1"/>
          <p:nvPr/>
        </p:nvSpPr>
        <p:spPr>
          <a:xfrm>
            <a:off x="4295851" y="1869034"/>
            <a:ext cx="2753258" cy="324612"/>
          </a:xfrm>
          <a:prstGeom prst="rect">
            <a:avLst/>
          </a:prstGeom>
          <a:noFill/>
          <a:ln/>
        </p:spPr>
        <p:txBody>
          <a:bodyPr wrap="square" lIns="0" tIns="0" rIns="0" bIns="0" rtlCol="0" anchor="ctr"/>
          <a:lstStyle/>
          <a:p>
            <a:pPr marL="0" indent="0" algn="l">
              <a:buNone/>
            </a:pPr>
            <a:r>
              <a:rPr lang="en-US" sz="900" i="1" dirty="0">
                <a:solidFill>
                  <a:srgbClr val="4B5563"/>
                </a:solidFill>
                <a:latin typeface="Merriweather" pitchFamily="34" charset="0"/>
                <a:ea typeface="Merriweather" pitchFamily="34" charset="-122"/>
                <a:cs typeface="Merriweather" pitchFamily="34" charset="-120"/>
              </a:rPr>
              <a:t>Ex: Isolated brain amyloidosis or low tau PET burden.</a:t>
            </a:r>
            <a:endParaRPr lang="en-US" sz="900" dirty="0"/>
          </a:p>
        </p:txBody>
      </p:sp>
      <p:sp>
        <p:nvSpPr>
          <p:cNvPr id="37" name="Shape 19"/>
          <p:cNvSpPr/>
          <p:nvPr/>
        </p:nvSpPr>
        <p:spPr>
          <a:xfrm>
            <a:off x="4019702" y="2269541"/>
            <a:ext cx="3305556" cy="247802"/>
          </a:xfrm>
          <a:prstGeom prst="roundRect">
            <a:avLst>
              <a:gd name="adj" fmla="val 56770"/>
            </a:avLst>
          </a:prstGeom>
          <a:solidFill>
            <a:srgbClr val="FEF2F2"/>
          </a:solidFill>
          <a:ln w="12700">
            <a:solidFill>
              <a:srgbClr val="FEE2E2"/>
            </a:solidFill>
            <a:prstDash val="solid"/>
          </a:ln>
        </p:spPr>
        <p:txBody>
          <a:bodyPr/>
          <a:lstStyle/>
          <a:p>
            <a:endParaRPr lang="en-CH"/>
          </a:p>
        </p:txBody>
      </p:sp>
      <p:pic>
        <p:nvPicPr>
          <p:cNvPr id="38" name="Image 16" descr="preencoded.png"/>
          <p:cNvPicPr>
            <a:picLocks noChangeAspect="1"/>
          </p:cNvPicPr>
          <p:nvPr/>
        </p:nvPicPr>
        <p:blipFill>
          <a:blip r:embed="rId15"/>
          <a:srcRect/>
          <a:stretch/>
        </p:blipFill>
        <p:spPr>
          <a:xfrm>
            <a:off x="4105656" y="2336292"/>
            <a:ext cx="114300" cy="114300"/>
          </a:xfrm>
          <a:prstGeom prst="rect">
            <a:avLst/>
          </a:prstGeom>
        </p:spPr>
      </p:pic>
      <p:sp>
        <p:nvSpPr>
          <p:cNvPr id="39" name="Text 20"/>
          <p:cNvSpPr txBox="1"/>
          <p:nvPr/>
        </p:nvSpPr>
        <p:spPr>
          <a:xfrm>
            <a:off x="4295851" y="2269541"/>
            <a:ext cx="3020263" cy="247802"/>
          </a:xfrm>
          <a:prstGeom prst="rect">
            <a:avLst/>
          </a:prstGeom>
          <a:noFill/>
          <a:ln/>
        </p:spPr>
        <p:txBody>
          <a:bodyPr wrap="square" lIns="0" tIns="0" rIns="0" bIns="0" rtlCol="0" anchor="ctr"/>
          <a:lstStyle/>
          <a:p>
            <a:pPr marL="0" indent="0" algn="l">
              <a:buNone/>
            </a:pPr>
            <a:r>
              <a:rPr lang="en-US" sz="900" b="1" dirty="0">
                <a:solidFill>
                  <a:srgbClr val="B91C1C"/>
                </a:solidFill>
                <a:latin typeface="Merriweather" pitchFamily="34" charset="0"/>
                <a:ea typeface="Merriweather" pitchFamily="34" charset="-122"/>
                <a:cs typeface="Merriweather" pitchFamily="34" charset="-120"/>
              </a:rPr>
              <a:t>Should NOT be labeled as having Alzheimer Disease.</a:t>
            </a:r>
            <a:endParaRPr lang="en-US" sz="900" dirty="0"/>
          </a:p>
        </p:txBody>
      </p:sp>
      <p:pic>
        <p:nvPicPr>
          <p:cNvPr id="40" name="Image 17" descr="preencoded.png"/>
          <p:cNvPicPr>
            <a:picLocks noChangeAspect="1"/>
          </p:cNvPicPr>
          <p:nvPr/>
        </p:nvPicPr>
        <p:blipFill>
          <a:blip r:embed="rId16"/>
          <a:srcRect t="-4" b="-4"/>
          <a:stretch/>
        </p:blipFill>
        <p:spPr>
          <a:xfrm>
            <a:off x="2971800" y="4826203"/>
            <a:ext cx="8915400" cy="1727302"/>
          </a:xfrm>
          <a:prstGeom prst="rect">
            <a:avLst/>
          </a:prstGeom>
        </p:spPr>
      </p:pic>
      <p:sp>
        <p:nvSpPr>
          <p:cNvPr id="41" name="Shape 21"/>
          <p:cNvSpPr/>
          <p:nvPr/>
        </p:nvSpPr>
        <p:spPr>
          <a:xfrm>
            <a:off x="3820363" y="5025542"/>
            <a:ext cx="9144" cy="1333195"/>
          </a:xfrm>
          <a:prstGeom prst="rect">
            <a:avLst/>
          </a:prstGeom>
          <a:solidFill>
            <a:srgbClr val="BFDBFE"/>
          </a:solidFill>
          <a:ln w="12700">
            <a:solidFill>
              <a:srgbClr val="BFDBFE">
                <a:alpha val="0"/>
              </a:srgbClr>
            </a:solidFill>
            <a:prstDash val="solid"/>
          </a:ln>
        </p:spPr>
        <p:txBody>
          <a:bodyPr/>
          <a:lstStyle/>
          <a:p>
            <a:endParaRPr lang="en-CH"/>
          </a:p>
        </p:txBody>
      </p:sp>
      <p:sp>
        <p:nvSpPr>
          <p:cNvPr id="42" name="Shape 22"/>
          <p:cNvSpPr/>
          <p:nvPr/>
        </p:nvSpPr>
        <p:spPr>
          <a:xfrm>
            <a:off x="3252521" y="5063947"/>
            <a:ext cx="381305" cy="381305"/>
          </a:xfrm>
          <a:prstGeom prst="ellipse">
            <a:avLst/>
          </a:prstGeom>
          <a:solidFill>
            <a:srgbClr val="1E3A8A"/>
          </a:solidFill>
          <a:ln w="12700">
            <a:solidFill>
              <a:srgbClr val="FFFFFF">
                <a:alpha val="0"/>
              </a:srgbClr>
            </a:solidFill>
            <a:prstDash val="solid"/>
          </a:ln>
        </p:spPr>
        <p:txBody>
          <a:bodyPr/>
          <a:lstStyle/>
          <a:p>
            <a:endParaRPr lang="en-CH"/>
          </a:p>
        </p:txBody>
      </p:sp>
      <p:pic>
        <p:nvPicPr>
          <p:cNvPr id="43" name="Image 18" descr="preencoded.png"/>
          <p:cNvPicPr>
            <a:picLocks noChangeAspect="1"/>
          </p:cNvPicPr>
          <p:nvPr/>
        </p:nvPicPr>
        <p:blipFill>
          <a:blip r:embed="rId17"/>
          <a:srcRect/>
          <a:stretch/>
        </p:blipFill>
        <p:spPr>
          <a:xfrm>
            <a:off x="3357677" y="5169103"/>
            <a:ext cx="171907" cy="171907"/>
          </a:xfrm>
          <a:prstGeom prst="rect">
            <a:avLst/>
          </a:prstGeom>
        </p:spPr>
      </p:pic>
      <p:sp>
        <p:nvSpPr>
          <p:cNvPr id="44" name="Text 23"/>
          <p:cNvSpPr txBox="1"/>
          <p:nvPr/>
        </p:nvSpPr>
        <p:spPr>
          <a:xfrm>
            <a:off x="3191256" y="5521147"/>
            <a:ext cx="505663" cy="152705"/>
          </a:xfrm>
          <a:prstGeom prst="rect">
            <a:avLst/>
          </a:prstGeom>
          <a:noFill/>
          <a:ln/>
        </p:spPr>
        <p:txBody>
          <a:bodyPr wrap="square" lIns="0" tIns="0" rIns="0" bIns="0" rtlCol="0" anchor="ctr"/>
          <a:lstStyle/>
          <a:p>
            <a:pPr marL="0" indent="0" algn="ctr">
              <a:buNone/>
            </a:pPr>
            <a:r>
              <a:rPr lang="en-US" sz="800" b="1" kern="0" spc="39" dirty="0">
                <a:solidFill>
                  <a:srgbClr val="1E3A8A"/>
                </a:solidFill>
                <a:latin typeface="Roboto" pitchFamily="34" charset="0"/>
                <a:ea typeface="Roboto" pitchFamily="34" charset="-122"/>
                <a:cs typeface="Roboto" pitchFamily="34" charset="-120"/>
              </a:rPr>
              <a:t>Disease</a:t>
            </a:r>
            <a:endParaRPr lang="en-US" sz="800" dirty="0"/>
          </a:p>
        </p:txBody>
      </p:sp>
      <p:sp>
        <p:nvSpPr>
          <p:cNvPr id="45" name="Text 24"/>
          <p:cNvSpPr txBox="1"/>
          <p:nvPr/>
        </p:nvSpPr>
        <p:spPr>
          <a:xfrm>
            <a:off x="4019702" y="5025542"/>
            <a:ext cx="4155034" cy="267005"/>
          </a:xfrm>
          <a:prstGeom prst="rect">
            <a:avLst/>
          </a:prstGeom>
          <a:noFill/>
          <a:ln/>
        </p:spPr>
        <p:txBody>
          <a:bodyPr wrap="square" lIns="0" tIns="0" rIns="0" bIns="0" rtlCol="0" anchor="ctr"/>
          <a:lstStyle/>
          <a:p>
            <a:pPr marL="0" indent="0" algn="l">
              <a:buNone/>
            </a:pPr>
            <a:r>
              <a:rPr lang="en-US" b="1" dirty="0">
                <a:solidFill>
                  <a:srgbClr val="1E3A8A"/>
                </a:solidFill>
                <a:latin typeface="Roboto" pitchFamily="34" charset="0"/>
                <a:ea typeface="Roboto" pitchFamily="34" charset="-122"/>
                <a:cs typeface="Roboto" pitchFamily="34" charset="-120"/>
              </a:rPr>
              <a:t>Alzheimer Disease</a:t>
            </a:r>
            <a:endParaRPr lang="en-US" dirty="0"/>
          </a:p>
        </p:txBody>
      </p:sp>
      <p:sp>
        <p:nvSpPr>
          <p:cNvPr id="46" name="Shape 25"/>
          <p:cNvSpPr/>
          <p:nvPr/>
        </p:nvSpPr>
        <p:spPr>
          <a:xfrm>
            <a:off x="10048342" y="5025542"/>
            <a:ext cx="1647749" cy="228600"/>
          </a:xfrm>
          <a:prstGeom prst="roundRect">
            <a:avLst>
              <a:gd name="adj" fmla="val 66667"/>
            </a:avLst>
          </a:prstGeom>
          <a:solidFill>
            <a:srgbClr val="DBEAFE"/>
          </a:solidFill>
          <a:ln w="12700">
            <a:solidFill>
              <a:srgbClr val="FFFFFF">
                <a:alpha val="0"/>
              </a:srgbClr>
            </a:solidFill>
            <a:prstDash val="solid"/>
          </a:ln>
        </p:spPr>
        <p:txBody>
          <a:bodyPr/>
          <a:lstStyle/>
          <a:p>
            <a:endParaRPr lang="en-CH"/>
          </a:p>
        </p:txBody>
      </p:sp>
      <p:sp>
        <p:nvSpPr>
          <p:cNvPr id="47" name="Text 26"/>
          <p:cNvSpPr txBox="1"/>
          <p:nvPr/>
        </p:nvSpPr>
        <p:spPr>
          <a:xfrm>
            <a:off x="10243551" y="5087186"/>
            <a:ext cx="1714500" cy="228600"/>
          </a:xfrm>
          <a:prstGeom prst="rect">
            <a:avLst/>
          </a:prstGeom>
          <a:solidFill>
            <a:srgbClr val="FFFFFF">
              <a:alpha val="0"/>
            </a:srgbClr>
          </a:solidFill>
          <a:ln>
            <a:solidFill>
              <a:srgbClr val="FFFFFF">
                <a:alpha val="0"/>
              </a:srgbClr>
            </a:solidFill>
          </a:ln>
        </p:spPr>
        <p:txBody>
          <a:bodyPr wrap="square" lIns="0" tIns="0" rIns="0" bIns="0" rtlCol="0" anchor="t"/>
          <a:lstStyle/>
          <a:p>
            <a:pPr marL="0" indent="0" algn="l">
              <a:buNone/>
            </a:pPr>
            <a:r>
              <a:rPr lang="en-US" sz="900" b="1" kern="0" spc="22" dirty="0">
                <a:solidFill>
                  <a:srgbClr val="1E3A8A"/>
                </a:solidFill>
                <a:latin typeface="Merriweather" pitchFamily="34" charset="0"/>
                <a:ea typeface="Merriweather" pitchFamily="34" charset="-122"/>
                <a:cs typeface="Merriweather" pitchFamily="34" charset="-120"/>
              </a:rPr>
              <a:t>Cognitively Impaired</a:t>
            </a:r>
            <a:endParaRPr lang="en-US" sz="900" dirty="0"/>
          </a:p>
        </p:txBody>
      </p:sp>
      <p:sp>
        <p:nvSpPr>
          <p:cNvPr id="48" name="Text 27"/>
          <p:cNvSpPr txBox="1"/>
          <p:nvPr/>
        </p:nvSpPr>
        <p:spPr>
          <a:xfrm>
            <a:off x="4019702" y="5368442"/>
            <a:ext cx="8353958" cy="191110"/>
          </a:xfrm>
          <a:prstGeom prst="rect">
            <a:avLst/>
          </a:prstGeom>
          <a:noFill/>
          <a:ln/>
        </p:spPr>
        <p:txBody>
          <a:bodyPr wrap="square" lIns="0" tIns="0" rIns="0" bIns="0" rtlCol="0" anchor="ctr"/>
          <a:lstStyle/>
          <a:p>
            <a:pPr marL="0" indent="0" algn="l">
              <a:buNone/>
            </a:pPr>
            <a:r>
              <a:rPr lang="en-US" sz="1000" dirty="0">
                <a:solidFill>
                  <a:srgbClr val="374151"/>
                </a:solidFill>
                <a:latin typeface="Merriweather" pitchFamily="34" charset="0"/>
                <a:ea typeface="Merriweather" pitchFamily="34" charset="-122"/>
                <a:cs typeface="Merriweather" pitchFamily="34" charset="-120"/>
              </a:rPr>
              <a:t> Individuals exhibiting </a:t>
            </a:r>
            <a:r>
              <a:rPr lang="en-US" sz="1000" b="1" dirty="0">
                <a:solidFill>
                  <a:srgbClr val="1E3A8A"/>
                </a:solidFill>
                <a:latin typeface="Merriweather" pitchFamily="34" charset="0"/>
                <a:ea typeface="Merriweather" pitchFamily="34" charset="-122"/>
                <a:cs typeface="Merriweather" pitchFamily="34" charset="-120"/>
              </a:rPr>
              <a:t>specific clinical phenotypes</a:t>
            </a:r>
            <a:r>
              <a:rPr lang="en-US" sz="1000" dirty="0">
                <a:solidFill>
                  <a:srgbClr val="374151"/>
                </a:solidFill>
                <a:latin typeface="Merriweather" pitchFamily="34" charset="0"/>
                <a:ea typeface="Merriweather" pitchFamily="34" charset="-122"/>
                <a:cs typeface="Merriweather" pitchFamily="34" charset="-120"/>
              </a:rPr>
              <a:t> AND </a:t>
            </a:r>
            <a:r>
              <a:rPr lang="en-US" sz="1000" b="1" dirty="0">
                <a:solidFill>
                  <a:srgbClr val="1E3A8A"/>
                </a:solidFill>
                <a:latin typeface="Merriweather" pitchFamily="34" charset="0"/>
                <a:ea typeface="Merriweather" pitchFamily="34" charset="-122"/>
                <a:cs typeface="Merriweather" pitchFamily="34" charset="-120"/>
              </a:rPr>
              <a:t>positive biomarkers</a:t>
            </a:r>
            <a:r>
              <a:rPr lang="en-US" sz="1000" dirty="0">
                <a:solidFill>
                  <a:srgbClr val="374151"/>
                </a:solidFill>
                <a:latin typeface="Merriweather" pitchFamily="34" charset="0"/>
                <a:ea typeface="Merriweather" pitchFamily="34" charset="-122"/>
                <a:cs typeface="Merriweather" pitchFamily="34" charset="-120"/>
              </a:rPr>
              <a:t> of brain amyloidosis and tauopathy. </a:t>
            </a:r>
            <a:endParaRPr lang="en-US" sz="1000" dirty="0"/>
          </a:p>
        </p:txBody>
      </p:sp>
      <p:sp>
        <p:nvSpPr>
          <p:cNvPr id="49" name="Shape 28"/>
          <p:cNvSpPr/>
          <p:nvPr/>
        </p:nvSpPr>
        <p:spPr>
          <a:xfrm>
            <a:off x="4019702" y="5628132"/>
            <a:ext cx="3800246" cy="437998"/>
          </a:xfrm>
          <a:prstGeom prst="roundRect">
            <a:avLst>
              <a:gd name="adj" fmla="val 18154"/>
            </a:avLst>
          </a:prstGeom>
          <a:solidFill>
            <a:srgbClr val="FFFFFF"/>
          </a:solidFill>
          <a:ln w="12700">
            <a:solidFill>
              <a:srgbClr val="DBEAFE"/>
            </a:solidFill>
            <a:prstDash val="solid"/>
          </a:ln>
        </p:spPr>
        <p:txBody>
          <a:bodyPr/>
          <a:lstStyle/>
          <a:p>
            <a:endParaRPr lang="en-CH"/>
          </a:p>
        </p:txBody>
      </p:sp>
      <p:pic>
        <p:nvPicPr>
          <p:cNvPr id="50" name="Image 19" descr="preencoded.png"/>
          <p:cNvPicPr>
            <a:picLocks noChangeAspect="1"/>
          </p:cNvPicPr>
          <p:nvPr/>
        </p:nvPicPr>
        <p:blipFill>
          <a:blip r:embed="rId18"/>
          <a:srcRect/>
          <a:stretch/>
        </p:blipFill>
        <p:spPr>
          <a:xfrm>
            <a:off x="4086454" y="5714086"/>
            <a:ext cx="114300" cy="114300"/>
          </a:xfrm>
          <a:prstGeom prst="rect">
            <a:avLst/>
          </a:prstGeom>
        </p:spPr>
      </p:pic>
      <p:sp>
        <p:nvSpPr>
          <p:cNvPr id="51" name="Text 29"/>
          <p:cNvSpPr txBox="1"/>
          <p:nvPr/>
        </p:nvSpPr>
        <p:spPr>
          <a:xfrm>
            <a:off x="4276649" y="5694883"/>
            <a:ext cx="3553358" cy="305410"/>
          </a:xfrm>
          <a:prstGeom prst="rect">
            <a:avLst/>
          </a:prstGeom>
          <a:noFill/>
          <a:ln/>
        </p:spPr>
        <p:txBody>
          <a:bodyPr wrap="square" lIns="0" tIns="0" rIns="0" bIns="0" rtlCol="0" anchor="t"/>
          <a:lstStyle/>
          <a:p>
            <a:pPr marL="0" indent="0" algn="l">
              <a:buNone/>
            </a:pPr>
            <a:r>
              <a:rPr lang="en-US" sz="900" i="1" dirty="0">
                <a:solidFill>
                  <a:srgbClr val="4B5563"/>
                </a:solidFill>
                <a:latin typeface="Merriweather" pitchFamily="34" charset="0"/>
                <a:ea typeface="Merriweather" pitchFamily="34" charset="-122"/>
                <a:cs typeface="Merriweather" pitchFamily="34" charset="-120"/>
              </a:rPr>
              <a:t>Ex: Amnestic syndrome, posterior cortical atrophy, logopenic aphasia.</a:t>
            </a:r>
            <a:endParaRPr lang="en-US" sz="900" dirty="0"/>
          </a:p>
        </p:txBody>
      </p:sp>
      <p:sp>
        <p:nvSpPr>
          <p:cNvPr id="52" name="Shape 30"/>
          <p:cNvSpPr/>
          <p:nvPr/>
        </p:nvSpPr>
        <p:spPr>
          <a:xfrm>
            <a:off x="7891272" y="5628132"/>
            <a:ext cx="3800246" cy="437998"/>
          </a:xfrm>
          <a:prstGeom prst="roundRect">
            <a:avLst>
              <a:gd name="adj" fmla="val 18154"/>
            </a:avLst>
          </a:prstGeom>
          <a:solidFill>
            <a:srgbClr val="FFFFFF"/>
          </a:solidFill>
          <a:ln w="12700">
            <a:solidFill>
              <a:srgbClr val="DBEAFE"/>
            </a:solidFill>
            <a:prstDash val="solid"/>
          </a:ln>
        </p:spPr>
        <p:txBody>
          <a:bodyPr/>
          <a:lstStyle/>
          <a:p>
            <a:endParaRPr lang="en-CH"/>
          </a:p>
        </p:txBody>
      </p:sp>
      <p:pic>
        <p:nvPicPr>
          <p:cNvPr id="53" name="Image 20" descr="preencoded.png"/>
          <p:cNvPicPr>
            <a:picLocks noChangeAspect="1"/>
          </p:cNvPicPr>
          <p:nvPr/>
        </p:nvPicPr>
        <p:blipFill>
          <a:blip r:embed="rId19"/>
          <a:srcRect/>
          <a:stretch/>
        </p:blipFill>
        <p:spPr>
          <a:xfrm>
            <a:off x="7958023" y="5714086"/>
            <a:ext cx="114300" cy="114300"/>
          </a:xfrm>
          <a:prstGeom prst="rect">
            <a:avLst/>
          </a:prstGeom>
        </p:spPr>
      </p:pic>
      <p:sp>
        <p:nvSpPr>
          <p:cNvPr id="54" name="Text 31"/>
          <p:cNvSpPr txBox="1"/>
          <p:nvPr/>
        </p:nvSpPr>
        <p:spPr>
          <a:xfrm>
            <a:off x="8148218" y="5694883"/>
            <a:ext cx="2324405" cy="152705"/>
          </a:xfrm>
          <a:prstGeom prst="rect">
            <a:avLst/>
          </a:prstGeom>
          <a:noFill/>
          <a:ln/>
        </p:spPr>
        <p:txBody>
          <a:bodyPr wrap="square" lIns="0" tIns="0" rIns="0" bIns="0" rtlCol="0" anchor="ctr"/>
          <a:lstStyle/>
          <a:p>
            <a:pPr marL="0" indent="0" algn="l">
              <a:buNone/>
            </a:pPr>
            <a:r>
              <a:rPr lang="en-US" sz="900" i="1" dirty="0">
                <a:solidFill>
                  <a:srgbClr val="4B5563"/>
                </a:solidFill>
                <a:latin typeface="Merriweather" pitchFamily="34" charset="0"/>
                <a:ea typeface="Merriweather" pitchFamily="34" charset="-122"/>
                <a:cs typeface="Merriweather" pitchFamily="34" charset="-120"/>
              </a:rPr>
              <a:t>Biomarkers: CSF, PET, or plasma p-tau.</a:t>
            </a:r>
            <a:endParaRPr lang="en-US" sz="900" dirty="0"/>
          </a:p>
        </p:txBody>
      </p:sp>
      <p:sp>
        <p:nvSpPr>
          <p:cNvPr id="55" name="Text 32"/>
          <p:cNvSpPr txBox="1"/>
          <p:nvPr/>
        </p:nvSpPr>
        <p:spPr>
          <a:xfrm>
            <a:off x="4134002" y="6162142"/>
            <a:ext cx="3543300" cy="143561"/>
          </a:xfrm>
          <a:prstGeom prst="rect">
            <a:avLst/>
          </a:prstGeom>
          <a:noFill/>
          <a:ln/>
        </p:spPr>
        <p:txBody>
          <a:bodyPr wrap="square" lIns="0" tIns="0" rIns="0" bIns="0" rtlCol="0" anchor="ctr"/>
          <a:lstStyle/>
          <a:p>
            <a:pPr marL="0" indent="0" algn="l">
              <a:buNone/>
            </a:pPr>
            <a:r>
              <a:rPr lang="en-US" sz="900" b="1" dirty="0">
                <a:solidFill>
                  <a:srgbClr val="1E40AF"/>
                </a:solidFill>
                <a:latin typeface="Merriweather" pitchFamily="34" charset="0"/>
                <a:ea typeface="Merriweather" pitchFamily="34" charset="-122"/>
                <a:cs typeface="Merriweather" pitchFamily="34" charset="-120"/>
              </a:rPr>
              <a:t>Includes both prodromal (MCI) and dementia stages.</a:t>
            </a:r>
            <a:endParaRPr lang="en-US" sz="900" dirty="0"/>
          </a:p>
        </p:txBody>
      </p:sp>
      <p:pic>
        <p:nvPicPr>
          <p:cNvPr id="56" name="Image 21" descr="preencoded.png"/>
          <p:cNvPicPr>
            <a:picLocks noChangeAspect="1"/>
          </p:cNvPicPr>
          <p:nvPr/>
        </p:nvPicPr>
        <p:blipFill>
          <a:blip r:embed="rId20"/>
          <a:srcRect l="-3120" r="-3120"/>
          <a:stretch/>
        </p:blipFill>
        <p:spPr>
          <a:xfrm>
            <a:off x="4019702" y="6175858"/>
            <a:ext cx="75895" cy="114300"/>
          </a:xfrm>
          <a:prstGeom prst="rect">
            <a:avLst/>
          </a:prstGeom>
        </p:spPr>
      </p:pic>
      <p:sp>
        <p:nvSpPr>
          <p:cNvPr id="57" name="Text 33"/>
          <p:cNvSpPr txBox="1"/>
          <p:nvPr/>
        </p:nvSpPr>
        <p:spPr>
          <a:xfrm>
            <a:off x="533095" y="1371600"/>
            <a:ext cx="2057400" cy="534010"/>
          </a:xfrm>
          <a:prstGeom prst="rect">
            <a:avLst/>
          </a:prstGeom>
          <a:noFill/>
          <a:ln/>
        </p:spPr>
        <p:txBody>
          <a:bodyPr wrap="square" lIns="0" tIns="0" rIns="0" bIns="0" rtlCol="0" anchor="t"/>
          <a:lstStyle/>
          <a:p>
            <a:pPr marL="0" indent="0" algn="l">
              <a:buNone/>
            </a:pPr>
            <a:r>
              <a:rPr lang="en-US" sz="1500" b="1" dirty="0">
                <a:solidFill>
                  <a:srgbClr val="FFFFFF"/>
                </a:solidFill>
                <a:latin typeface="Roboto" pitchFamily="34" charset="0"/>
                <a:ea typeface="Roboto" pitchFamily="34" charset="-122"/>
                <a:cs typeface="Roboto" pitchFamily="34" charset="-120"/>
              </a:rPr>
              <a:t>Three Distinct Categories</a:t>
            </a:r>
            <a:endParaRPr lang="en-US" sz="1500" dirty="0"/>
          </a:p>
        </p:txBody>
      </p:sp>
      <p:sp>
        <p:nvSpPr>
          <p:cNvPr id="58" name="Text 34"/>
          <p:cNvSpPr txBox="1"/>
          <p:nvPr/>
        </p:nvSpPr>
        <p:spPr>
          <a:xfrm>
            <a:off x="533095" y="2018995"/>
            <a:ext cx="2057400" cy="866851"/>
          </a:xfrm>
          <a:prstGeom prst="rect">
            <a:avLst/>
          </a:prstGeom>
          <a:noFill/>
          <a:ln/>
        </p:spPr>
        <p:txBody>
          <a:bodyPr wrap="square" lIns="0" tIns="0" rIns="0" bIns="0" rtlCol="0" anchor="t"/>
          <a:lstStyle/>
          <a:p>
            <a:pPr marL="0" indent="0" algn="l">
              <a:buNone/>
            </a:pPr>
            <a:r>
              <a:rPr lang="en-US" sz="1000" dirty="0">
                <a:solidFill>
                  <a:srgbClr val="DBEAFE"/>
                </a:solidFill>
                <a:latin typeface="Merriweather" pitchFamily="34" charset="0"/>
                <a:ea typeface="Merriweather" pitchFamily="34" charset="-122"/>
                <a:cs typeface="Merriweather" pitchFamily="34" charset="-120"/>
              </a:rPr>
              <a:t>The IWG differentiates states based on cognitive status and biomarker profiles to ensure accurate diagnosis.</a:t>
            </a:r>
            <a:endParaRPr lang="en-US" sz="1000" dirty="0"/>
          </a:p>
        </p:txBody>
      </p:sp>
      <p:sp>
        <p:nvSpPr>
          <p:cNvPr id="59" name="Shape 35"/>
          <p:cNvSpPr/>
          <p:nvPr/>
        </p:nvSpPr>
        <p:spPr>
          <a:xfrm>
            <a:off x="533095" y="3114446"/>
            <a:ext cx="1981505" cy="9144"/>
          </a:xfrm>
          <a:prstGeom prst="rect">
            <a:avLst/>
          </a:prstGeom>
          <a:solidFill>
            <a:srgbClr val="1D4ED8"/>
          </a:solidFill>
          <a:ln w="12700">
            <a:solidFill>
              <a:srgbClr val="1D4ED8">
                <a:alpha val="0"/>
              </a:srgbClr>
            </a:solidFill>
            <a:prstDash val="solid"/>
          </a:ln>
        </p:spPr>
        <p:txBody>
          <a:bodyPr/>
          <a:lstStyle/>
          <a:p>
            <a:endParaRPr lang="en-CH"/>
          </a:p>
        </p:txBody>
      </p:sp>
      <p:sp>
        <p:nvSpPr>
          <p:cNvPr id="60" name="Shape 36"/>
          <p:cNvSpPr/>
          <p:nvPr/>
        </p:nvSpPr>
        <p:spPr>
          <a:xfrm>
            <a:off x="533095" y="3295498"/>
            <a:ext cx="114300" cy="114300"/>
          </a:xfrm>
          <a:prstGeom prst="ellipse">
            <a:avLst/>
          </a:prstGeom>
          <a:solidFill>
            <a:srgbClr val="9CA3AF"/>
          </a:solidFill>
          <a:ln w="12700">
            <a:solidFill>
              <a:srgbClr val="FFFFFF">
                <a:alpha val="0"/>
              </a:srgbClr>
            </a:solidFill>
            <a:prstDash val="solid"/>
          </a:ln>
        </p:spPr>
        <p:txBody>
          <a:bodyPr/>
          <a:lstStyle/>
          <a:p>
            <a:endParaRPr lang="en-CH"/>
          </a:p>
        </p:txBody>
      </p:sp>
      <p:sp>
        <p:nvSpPr>
          <p:cNvPr id="61" name="Text 37"/>
          <p:cNvSpPr txBox="1"/>
          <p:nvPr/>
        </p:nvSpPr>
        <p:spPr>
          <a:xfrm>
            <a:off x="724205" y="3276295"/>
            <a:ext cx="975665" cy="152705"/>
          </a:xfrm>
          <a:prstGeom prst="rect">
            <a:avLst/>
          </a:prstGeom>
          <a:noFill/>
          <a:ln/>
        </p:spPr>
        <p:txBody>
          <a:bodyPr wrap="square" lIns="0" tIns="0" rIns="0" bIns="0" rtlCol="0" anchor="ctr"/>
          <a:lstStyle/>
          <a:p>
            <a:pPr marL="0" indent="0" algn="l">
              <a:buNone/>
            </a:pPr>
            <a:r>
              <a:rPr lang="en-US" sz="900" dirty="0">
                <a:solidFill>
                  <a:srgbClr val="FFFFFF"/>
                </a:solidFill>
                <a:latin typeface="Merriweather" pitchFamily="34" charset="0"/>
                <a:ea typeface="Merriweather" pitchFamily="34" charset="-122"/>
                <a:cs typeface="Merriweather" pitchFamily="34" charset="-120"/>
              </a:rPr>
              <a:t>Risk Condition</a:t>
            </a:r>
            <a:endParaRPr lang="en-US" sz="900" dirty="0"/>
          </a:p>
        </p:txBody>
      </p:sp>
      <p:sp>
        <p:nvSpPr>
          <p:cNvPr id="62" name="Text 38"/>
          <p:cNvSpPr txBox="1"/>
          <p:nvPr/>
        </p:nvSpPr>
        <p:spPr>
          <a:xfrm>
            <a:off x="724205" y="3504895"/>
            <a:ext cx="996696" cy="152705"/>
          </a:xfrm>
          <a:prstGeom prst="rect">
            <a:avLst/>
          </a:prstGeom>
          <a:noFill/>
          <a:ln/>
        </p:spPr>
        <p:txBody>
          <a:bodyPr wrap="square" lIns="0" tIns="0" rIns="0" bIns="0" rtlCol="0" anchor="ctr"/>
          <a:lstStyle/>
          <a:p>
            <a:pPr marL="0" indent="0" algn="l">
              <a:buNone/>
            </a:pPr>
            <a:r>
              <a:rPr lang="en-US" sz="900" dirty="0">
                <a:solidFill>
                  <a:srgbClr val="FFFFFF"/>
                </a:solidFill>
                <a:latin typeface="Merriweather" pitchFamily="34" charset="0"/>
                <a:ea typeface="Merriweather" pitchFamily="34" charset="-122"/>
                <a:cs typeface="Merriweather" pitchFamily="34" charset="-120"/>
              </a:rPr>
              <a:t>Presymptomatic</a:t>
            </a:r>
            <a:endParaRPr lang="en-US" sz="900" dirty="0"/>
          </a:p>
        </p:txBody>
      </p:sp>
      <p:sp>
        <p:nvSpPr>
          <p:cNvPr id="63" name="Shape 39"/>
          <p:cNvSpPr/>
          <p:nvPr/>
        </p:nvSpPr>
        <p:spPr>
          <a:xfrm>
            <a:off x="533095" y="3752698"/>
            <a:ext cx="114300" cy="114300"/>
          </a:xfrm>
          <a:prstGeom prst="ellipse">
            <a:avLst/>
          </a:prstGeom>
          <a:solidFill>
            <a:srgbClr val="1E3A8A"/>
          </a:solidFill>
          <a:ln w="12700">
            <a:solidFill>
              <a:srgbClr val="FFFFFF"/>
            </a:solidFill>
            <a:prstDash val="solid"/>
          </a:ln>
        </p:spPr>
        <p:txBody>
          <a:bodyPr/>
          <a:lstStyle/>
          <a:p>
            <a:endParaRPr lang="en-CH"/>
          </a:p>
        </p:txBody>
      </p:sp>
      <p:sp>
        <p:nvSpPr>
          <p:cNvPr id="64" name="Text 40"/>
          <p:cNvSpPr txBox="1"/>
          <p:nvPr/>
        </p:nvSpPr>
        <p:spPr>
          <a:xfrm>
            <a:off x="724205" y="3733495"/>
            <a:ext cx="497434" cy="152705"/>
          </a:xfrm>
          <a:prstGeom prst="rect">
            <a:avLst/>
          </a:prstGeom>
          <a:noFill/>
          <a:ln/>
        </p:spPr>
        <p:txBody>
          <a:bodyPr wrap="square" lIns="0" tIns="0" rIns="0" bIns="0" rtlCol="0" anchor="ctr"/>
          <a:lstStyle/>
          <a:p>
            <a:pPr marL="0" indent="0" algn="l">
              <a:buNone/>
            </a:pPr>
            <a:r>
              <a:rPr lang="en-US" sz="900" dirty="0">
                <a:solidFill>
                  <a:srgbClr val="FFFFFF"/>
                </a:solidFill>
                <a:latin typeface="Merriweather" pitchFamily="34" charset="0"/>
                <a:ea typeface="Merriweather" pitchFamily="34" charset="-122"/>
                <a:cs typeface="Merriweather" pitchFamily="34" charset="-120"/>
              </a:rPr>
              <a:t>Disease</a:t>
            </a:r>
            <a:endParaRPr lang="en-US" sz="900" dirty="0"/>
          </a:p>
        </p:txBody>
      </p:sp>
      <p:pic>
        <p:nvPicPr>
          <p:cNvPr id="65" name="Image 22" descr="preencoded.png"/>
          <p:cNvPicPr>
            <a:picLocks noChangeAspect="1"/>
          </p:cNvPicPr>
          <p:nvPr/>
        </p:nvPicPr>
        <p:blipFill>
          <a:blip r:embed="rId12"/>
          <a:srcRect t="-4" b="-4"/>
          <a:stretch/>
        </p:blipFill>
        <p:spPr>
          <a:xfrm>
            <a:off x="2971800" y="2946197"/>
            <a:ext cx="8915400" cy="1727302"/>
          </a:xfrm>
          <a:prstGeom prst="rect">
            <a:avLst/>
          </a:prstGeom>
        </p:spPr>
      </p:pic>
      <p:sp>
        <p:nvSpPr>
          <p:cNvPr id="66" name="Shape 41"/>
          <p:cNvSpPr/>
          <p:nvPr/>
        </p:nvSpPr>
        <p:spPr>
          <a:xfrm>
            <a:off x="3820363" y="3146450"/>
            <a:ext cx="9144" cy="1333195"/>
          </a:xfrm>
          <a:prstGeom prst="rect">
            <a:avLst/>
          </a:prstGeom>
          <a:solidFill>
            <a:srgbClr val="E5E7EB"/>
          </a:solidFill>
          <a:ln w="12700">
            <a:solidFill>
              <a:srgbClr val="E5E7EB">
                <a:alpha val="0"/>
              </a:srgbClr>
            </a:solidFill>
            <a:prstDash val="solid"/>
          </a:ln>
        </p:spPr>
        <p:txBody>
          <a:bodyPr/>
          <a:lstStyle/>
          <a:p>
            <a:endParaRPr lang="en-CH"/>
          </a:p>
        </p:txBody>
      </p:sp>
      <p:pic>
        <p:nvPicPr>
          <p:cNvPr id="67" name="Image 23" descr="preencoded.png"/>
          <p:cNvPicPr>
            <a:picLocks noChangeAspect="1"/>
          </p:cNvPicPr>
          <p:nvPr/>
        </p:nvPicPr>
        <p:blipFill>
          <a:blip r:embed="rId21"/>
          <a:srcRect/>
          <a:stretch/>
        </p:blipFill>
        <p:spPr>
          <a:xfrm>
            <a:off x="3357677" y="3289097"/>
            <a:ext cx="171907" cy="171907"/>
          </a:xfrm>
          <a:prstGeom prst="rect">
            <a:avLst/>
          </a:prstGeom>
        </p:spPr>
      </p:pic>
      <p:sp>
        <p:nvSpPr>
          <p:cNvPr id="68" name="Text 42"/>
          <p:cNvSpPr txBox="1"/>
          <p:nvPr/>
        </p:nvSpPr>
        <p:spPr>
          <a:xfrm>
            <a:off x="3191256" y="3642055"/>
            <a:ext cx="505663" cy="305410"/>
          </a:xfrm>
          <a:prstGeom prst="rect">
            <a:avLst/>
          </a:prstGeom>
          <a:noFill/>
          <a:ln/>
        </p:spPr>
        <p:txBody>
          <a:bodyPr wrap="square" lIns="0" tIns="0" rIns="0" bIns="0" rtlCol="0" anchor="t"/>
          <a:lstStyle/>
          <a:p>
            <a:pPr marL="0" indent="0" algn="ctr">
              <a:buNone/>
            </a:pPr>
            <a:r>
              <a:rPr lang="en-US" sz="800" b="1" kern="0" spc="39" dirty="0">
                <a:solidFill>
                  <a:srgbClr val="000000"/>
                </a:solidFill>
                <a:latin typeface="Roboto" pitchFamily="34" charset="0"/>
                <a:ea typeface="Roboto" pitchFamily="34" charset="-122"/>
                <a:cs typeface="Roboto" pitchFamily="34" charset="-120"/>
              </a:rPr>
              <a:t>Pre-Symp</a:t>
            </a:r>
            <a:endParaRPr lang="en-US" sz="800" dirty="0"/>
          </a:p>
        </p:txBody>
      </p:sp>
      <p:sp>
        <p:nvSpPr>
          <p:cNvPr id="69" name="Text 43"/>
          <p:cNvSpPr txBox="1"/>
          <p:nvPr/>
        </p:nvSpPr>
        <p:spPr>
          <a:xfrm>
            <a:off x="4019702" y="3146450"/>
            <a:ext cx="4819803" cy="267005"/>
          </a:xfrm>
          <a:prstGeom prst="rect">
            <a:avLst/>
          </a:prstGeom>
          <a:noFill/>
          <a:ln/>
        </p:spPr>
        <p:txBody>
          <a:bodyPr wrap="square" lIns="0" tIns="0" rIns="0" bIns="0" rtlCol="0" anchor="ctr"/>
          <a:lstStyle/>
          <a:p>
            <a:pPr marL="0" indent="0" algn="l">
              <a:buNone/>
            </a:pPr>
            <a:r>
              <a:rPr lang="en-US" b="1" dirty="0">
                <a:solidFill>
                  <a:srgbClr val="000000"/>
                </a:solidFill>
                <a:latin typeface="Roboto" pitchFamily="34" charset="0"/>
                <a:ea typeface="Roboto" pitchFamily="34" charset="-122"/>
                <a:cs typeface="Roboto" pitchFamily="34" charset="-120"/>
              </a:rPr>
              <a:t>Presymptomatic Alzheimer Disease</a:t>
            </a:r>
            <a:endParaRPr lang="en-US" dirty="0"/>
          </a:p>
        </p:txBody>
      </p:sp>
      <p:sp>
        <p:nvSpPr>
          <p:cNvPr id="71" name="Text 45"/>
          <p:cNvSpPr txBox="1"/>
          <p:nvPr/>
        </p:nvSpPr>
        <p:spPr>
          <a:xfrm>
            <a:off x="4019702" y="3489350"/>
            <a:ext cx="7744054" cy="372161"/>
          </a:xfrm>
          <a:prstGeom prst="rect">
            <a:avLst/>
          </a:prstGeom>
          <a:noFill/>
          <a:ln/>
        </p:spPr>
        <p:txBody>
          <a:bodyPr wrap="square" lIns="0" tIns="0" rIns="0" bIns="0" rtlCol="0" anchor="t"/>
          <a:lstStyle/>
          <a:p>
            <a:pPr marL="0" indent="0" algn="l">
              <a:buNone/>
            </a:pPr>
            <a:r>
              <a:rPr lang="en-US" sz="1000" dirty="0">
                <a:solidFill>
                  <a:srgbClr val="374151"/>
                </a:solidFill>
                <a:latin typeface="Merriweather" pitchFamily="34" charset="0"/>
                <a:ea typeface="Merriweather" pitchFamily="34" charset="-122"/>
                <a:cs typeface="Merriweather" pitchFamily="34" charset="-120"/>
              </a:rPr>
              <a:t> Individuals with biomarkers of Alzheimer’s pathology indicative of an </a:t>
            </a:r>
            <a:r>
              <a:rPr lang="en-US" sz="1000" b="1" dirty="0">
                <a:solidFill>
                  <a:srgbClr val="374151"/>
                </a:solidFill>
                <a:latin typeface="Merriweather" pitchFamily="34" charset="0"/>
                <a:ea typeface="Merriweather" pitchFamily="34" charset="-122"/>
                <a:cs typeface="Merriweather" pitchFamily="34" charset="-120"/>
              </a:rPr>
              <a:t>almost deterministic and very high lifetime risk</a:t>
            </a:r>
            <a:r>
              <a:rPr lang="en-US" sz="1000" dirty="0">
                <a:solidFill>
                  <a:srgbClr val="374151"/>
                </a:solidFill>
                <a:latin typeface="Merriweather" pitchFamily="34" charset="0"/>
                <a:ea typeface="Merriweather" pitchFamily="34" charset="-122"/>
                <a:cs typeface="Merriweather" pitchFamily="34" charset="-120"/>
              </a:rPr>
              <a:t> of clinical AD. </a:t>
            </a:r>
            <a:endParaRPr lang="en-US" sz="1000" dirty="0"/>
          </a:p>
        </p:txBody>
      </p:sp>
      <p:sp>
        <p:nvSpPr>
          <p:cNvPr id="72" name="Shape 46"/>
          <p:cNvSpPr/>
          <p:nvPr/>
        </p:nvSpPr>
        <p:spPr>
          <a:xfrm>
            <a:off x="4019702" y="3931920"/>
            <a:ext cx="7667244" cy="323698"/>
          </a:xfrm>
          <a:prstGeom prst="roundRect">
            <a:avLst>
              <a:gd name="adj" fmla="val 33234"/>
            </a:avLst>
          </a:prstGeom>
          <a:noFill/>
          <a:ln w="12700">
            <a:solidFill>
              <a:srgbClr val="E5E7EB"/>
            </a:solidFill>
            <a:prstDash val="solid"/>
          </a:ln>
        </p:spPr>
        <p:txBody>
          <a:bodyPr/>
          <a:lstStyle/>
          <a:p>
            <a:endParaRPr lang="en-CH"/>
          </a:p>
        </p:txBody>
      </p:sp>
      <p:pic>
        <p:nvPicPr>
          <p:cNvPr id="73" name="Image 24" descr="preencoded.png"/>
          <p:cNvPicPr>
            <a:picLocks noChangeAspect="1"/>
          </p:cNvPicPr>
          <p:nvPr/>
        </p:nvPicPr>
        <p:blipFill>
          <a:blip r:embed="rId22"/>
          <a:srcRect l="-2571" r="-2571"/>
          <a:stretch/>
        </p:blipFill>
        <p:spPr>
          <a:xfrm>
            <a:off x="4105656" y="4037076"/>
            <a:ext cx="105156" cy="114300"/>
          </a:xfrm>
          <a:prstGeom prst="rect">
            <a:avLst/>
          </a:prstGeom>
        </p:spPr>
      </p:pic>
      <p:sp>
        <p:nvSpPr>
          <p:cNvPr id="74" name="Text 47"/>
          <p:cNvSpPr txBox="1"/>
          <p:nvPr/>
        </p:nvSpPr>
        <p:spPr>
          <a:xfrm>
            <a:off x="4286707" y="4017874"/>
            <a:ext cx="7715707" cy="152705"/>
          </a:xfrm>
          <a:prstGeom prst="rect">
            <a:avLst/>
          </a:prstGeom>
          <a:noFill/>
          <a:ln/>
        </p:spPr>
        <p:txBody>
          <a:bodyPr wrap="square" lIns="0" tIns="0" rIns="0" bIns="0" rtlCol="0" anchor="ctr"/>
          <a:lstStyle/>
          <a:p>
            <a:pPr marL="0" indent="0" algn="l">
              <a:buNone/>
            </a:pPr>
            <a:r>
              <a:rPr lang="en-US" sz="900" i="1" dirty="0">
                <a:solidFill>
                  <a:srgbClr val="4B5563"/>
                </a:solidFill>
                <a:latin typeface="Merriweather" pitchFamily="34" charset="0"/>
                <a:ea typeface="Merriweather" pitchFamily="34" charset="-122"/>
                <a:cs typeface="Merriweather" pitchFamily="34" charset="-120"/>
              </a:rPr>
              <a:t>Ex: High neocortical tau PET burden, highly penetrant genetic variants, Down syndrome, APOE e4 homozygotes with SORL1 loss of function.</a:t>
            </a:r>
            <a:endParaRPr lang="en-US" sz="900" dirty="0"/>
          </a:p>
        </p:txBody>
      </p:sp>
      <p:sp>
        <p:nvSpPr>
          <p:cNvPr id="75" name="Shape 48"/>
          <p:cNvSpPr/>
          <p:nvPr/>
        </p:nvSpPr>
        <p:spPr>
          <a:xfrm>
            <a:off x="0" y="6553505"/>
            <a:ext cx="12191695" cy="304495"/>
          </a:xfrm>
          <a:prstGeom prst="rect">
            <a:avLst/>
          </a:prstGeom>
          <a:solidFill>
            <a:srgbClr val="F9FAFB"/>
          </a:solidFill>
          <a:ln/>
        </p:spPr>
        <p:txBody>
          <a:bodyPr/>
          <a:lstStyle/>
          <a:p>
            <a:endParaRPr lang="en-CH"/>
          </a:p>
        </p:txBody>
      </p:sp>
      <p:sp>
        <p:nvSpPr>
          <p:cNvPr id="76" name="Shape 49"/>
          <p:cNvSpPr/>
          <p:nvPr/>
        </p:nvSpPr>
        <p:spPr>
          <a:xfrm>
            <a:off x="0" y="6553505"/>
            <a:ext cx="12191695" cy="9144"/>
          </a:xfrm>
          <a:prstGeom prst="rect">
            <a:avLst/>
          </a:prstGeom>
          <a:solidFill>
            <a:srgbClr val="E5E7EB"/>
          </a:solidFill>
          <a:ln w="12700">
            <a:solidFill>
              <a:srgbClr val="E5E7EB">
                <a:alpha val="0"/>
              </a:srgbClr>
            </a:solidFill>
            <a:prstDash val="solid"/>
          </a:ln>
        </p:spPr>
        <p:txBody>
          <a:bodyPr/>
          <a:lstStyle/>
          <a:p>
            <a:endParaRPr lang="en-CH"/>
          </a:p>
        </p:txBody>
      </p:sp>
      <p:pic>
        <p:nvPicPr>
          <p:cNvPr id="77" name="Image 25" descr="preencoded.png"/>
          <p:cNvPicPr>
            <a:picLocks noChangeAspect="1"/>
          </p:cNvPicPr>
          <p:nvPr/>
        </p:nvPicPr>
        <p:blipFill>
          <a:blip r:embed="rId23"/>
          <a:srcRect/>
          <a:stretch/>
        </p:blipFill>
        <p:spPr>
          <a:xfrm>
            <a:off x="381305" y="6653174"/>
            <a:ext cx="114300" cy="114300"/>
          </a:xfrm>
          <a:prstGeom prst="rect">
            <a:avLst/>
          </a:prstGeom>
        </p:spPr>
      </p:pic>
      <p:sp>
        <p:nvSpPr>
          <p:cNvPr id="78" name="Text 50"/>
          <p:cNvSpPr txBox="1"/>
          <p:nvPr/>
        </p:nvSpPr>
        <p:spPr>
          <a:xfrm>
            <a:off x="571500" y="6633972"/>
            <a:ext cx="1700784" cy="152705"/>
          </a:xfrm>
          <a:prstGeom prst="rect">
            <a:avLst/>
          </a:prstGeom>
          <a:noFill/>
          <a:ln/>
        </p:spPr>
        <p:txBody>
          <a:bodyPr wrap="square" lIns="0" tIns="0" rIns="0" bIns="0" rtlCol="0" anchor="ctr"/>
          <a:lstStyle/>
          <a:p>
            <a:pPr marL="0" indent="0" algn="l">
              <a:buNone/>
            </a:pPr>
            <a:r>
              <a:rPr lang="en-US" sz="900" dirty="0">
                <a:solidFill>
                  <a:srgbClr val="9CA3AF"/>
                </a:solidFill>
                <a:latin typeface="Roboto" pitchFamily="34" charset="0"/>
                <a:ea typeface="Roboto" pitchFamily="34" charset="-122"/>
                <a:cs typeface="Roboto" pitchFamily="34" charset="-120"/>
              </a:rPr>
              <a:t>International Working Group</a:t>
            </a:r>
            <a:endParaRPr lang="en-US" sz="900" dirty="0"/>
          </a:p>
        </p:txBody>
      </p:sp>
      <p:sp>
        <p:nvSpPr>
          <p:cNvPr id="79" name="Shape 51"/>
          <p:cNvSpPr/>
          <p:nvPr/>
        </p:nvSpPr>
        <p:spPr>
          <a:xfrm>
            <a:off x="11296498" y="6681521"/>
            <a:ext cx="57607" cy="57607"/>
          </a:xfrm>
          <a:prstGeom prst="ellipse">
            <a:avLst/>
          </a:prstGeom>
          <a:solidFill>
            <a:srgbClr val="D1D5DB"/>
          </a:solidFill>
          <a:ln w="12700">
            <a:solidFill>
              <a:srgbClr val="FFFFFF">
                <a:alpha val="0"/>
              </a:srgbClr>
            </a:solidFill>
            <a:prstDash val="solid"/>
          </a:ln>
        </p:spPr>
        <p:txBody>
          <a:bodyPr/>
          <a:lstStyle/>
          <a:p>
            <a:endParaRPr lang="en-CH"/>
          </a:p>
        </p:txBody>
      </p:sp>
      <p:sp>
        <p:nvSpPr>
          <p:cNvPr id="87" name="Shape 14">
            <a:extLst>
              <a:ext uri="{FF2B5EF4-FFF2-40B4-BE49-F238E27FC236}">
                <a16:creationId xmlns:a16="http://schemas.microsoft.com/office/drawing/2014/main" id="{4D03659E-1A49-BDF9-913E-798AE07C2455}"/>
              </a:ext>
            </a:extLst>
          </p:cNvPr>
          <p:cNvSpPr/>
          <p:nvPr/>
        </p:nvSpPr>
        <p:spPr>
          <a:xfrm>
            <a:off x="10121130" y="3082899"/>
            <a:ext cx="1571854" cy="228600"/>
          </a:xfrm>
          <a:prstGeom prst="roundRect">
            <a:avLst>
              <a:gd name="adj" fmla="val 66667"/>
            </a:avLst>
          </a:prstGeom>
          <a:solidFill>
            <a:srgbClr val="F3F4F6"/>
          </a:solidFill>
          <a:ln w="12700">
            <a:solidFill>
              <a:srgbClr val="FFFFFF">
                <a:alpha val="0"/>
              </a:srgbClr>
            </a:solidFill>
            <a:prstDash val="solid"/>
          </a:ln>
        </p:spPr>
        <p:txBody>
          <a:bodyPr/>
          <a:lstStyle/>
          <a:p>
            <a:endParaRPr lang="en-CH"/>
          </a:p>
        </p:txBody>
      </p:sp>
      <p:sp>
        <p:nvSpPr>
          <p:cNvPr id="80" name="Shape 52"/>
          <p:cNvSpPr/>
          <p:nvPr/>
        </p:nvSpPr>
        <p:spPr>
          <a:xfrm>
            <a:off x="11410798" y="6681521"/>
            <a:ext cx="57607" cy="57607"/>
          </a:xfrm>
          <a:prstGeom prst="ellipse">
            <a:avLst/>
          </a:prstGeom>
          <a:solidFill>
            <a:srgbClr val="D1D5DB"/>
          </a:solidFill>
          <a:ln w="12700">
            <a:solidFill>
              <a:srgbClr val="FFFFFF">
                <a:alpha val="0"/>
              </a:srgbClr>
            </a:solidFill>
            <a:prstDash val="solid"/>
          </a:ln>
        </p:spPr>
        <p:txBody>
          <a:bodyPr/>
          <a:lstStyle/>
          <a:p>
            <a:endParaRPr lang="en-CH"/>
          </a:p>
        </p:txBody>
      </p:sp>
      <p:sp>
        <p:nvSpPr>
          <p:cNvPr id="81" name="Shape 53"/>
          <p:cNvSpPr/>
          <p:nvPr/>
        </p:nvSpPr>
        <p:spPr>
          <a:xfrm>
            <a:off x="11525098" y="6681521"/>
            <a:ext cx="57607" cy="57607"/>
          </a:xfrm>
          <a:prstGeom prst="ellipse">
            <a:avLst/>
          </a:prstGeom>
          <a:solidFill>
            <a:srgbClr val="1E3A8A"/>
          </a:solidFill>
          <a:ln w="12700">
            <a:solidFill>
              <a:srgbClr val="FFFFFF">
                <a:alpha val="0"/>
              </a:srgbClr>
            </a:solidFill>
            <a:prstDash val="solid"/>
          </a:ln>
        </p:spPr>
        <p:txBody>
          <a:bodyPr/>
          <a:lstStyle/>
          <a:p>
            <a:endParaRPr lang="en-CH"/>
          </a:p>
        </p:txBody>
      </p:sp>
      <p:sp>
        <p:nvSpPr>
          <p:cNvPr id="82" name="Shape 54"/>
          <p:cNvSpPr/>
          <p:nvPr/>
        </p:nvSpPr>
        <p:spPr>
          <a:xfrm>
            <a:off x="11639398" y="6681521"/>
            <a:ext cx="57607" cy="57607"/>
          </a:xfrm>
          <a:prstGeom prst="ellipse">
            <a:avLst/>
          </a:prstGeom>
          <a:solidFill>
            <a:srgbClr val="D1D5DB"/>
          </a:solidFill>
          <a:ln w="12700">
            <a:solidFill>
              <a:srgbClr val="FFFFFF">
                <a:alpha val="0"/>
              </a:srgbClr>
            </a:solidFill>
            <a:prstDash val="solid"/>
          </a:ln>
        </p:spPr>
        <p:txBody>
          <a:bodyPr/>
          <a:lstStyle/>
          <a:p>
            <a:endParaRPr lang="en-CH"/>
          </a:p>
        </p:txBody>
      </p:sp>
      <p:sp>
        <p:nvSpPr>
          <p:cNvPr id="83" name="Shape 55"/>
          <p:cNvSpPr/>
          <p:nvPr/>
        </p:nvSpPr>
        <p:spPr>
          <a:xfrm>
            <a:off x="11753698" y="6681521"/>
            <a:ext cx="57607" cy="57607"/>
          </a:xfrm>
          <a:prstGeom prst="ellipse">
            <a:avLst/>
          </a:prstGeom>
          <a:solidFill>
            <a:srgbClr val="D1D5DB"/>
          </a:solidFill>
          <a:ln w="12700">
            <a:solidFill>
              <a:srgbClr val="FFFFFF">
                <a:alpha val="0"/>
              </a:srgbClr>
            </a:solidFill>
            <a:prstDash val="solid"/>
          </a:ln>
        </p:spPr>
        <p:txBody>
          <a:bodyPr/>
          <a:lstStyle/>
          <a:p>
            <a:endParaRPr lang="en-CH"/>
          </a:p>
        </p:txBody>
      </p:sp>
      <p:pic>
        <p:nvPicPr>
          <p:cNvPr id="84" name="Image 26" descr="preencoded.png"/>
          <p:cNvPicPr>
            <a:picLocks noChangeAspect="1"/>
          </p:cNvPicPr>
          <p:nvPr/>
        </p:nvPicPr>
        <p:blipFill>
          <a:blip r:embed="rId24"/>
          <a:srcRect/>
          <a:stretch/>
        </p:blipFill>
        <p:spPr>
          <a:xfrm>
            <a:off x="816102" y="4338268"/>
            <a:ext cx="1429207" cy="1429207"/>
          </a:xfrm>
          <a:prstGeom prst="rect">
            <a:avLst/>
          </a:prstGeom>
        </p:spPr>
      </p:pic>
      <p:pic>
        <p:nvPicPr>
          <p:cNvPr id="85" name="Image 27" descr="preencoded.png"/>
          <p:cNvPicPr>
            <a:picLocks noChangeAspect="1"/>
          </p:cNvPicPr>
          <p:nvPr/>
        </p:nvPicPr>
        <p:blipFill>
          <a:blip r:embed="rId25">
            <a:alphaModFix amt="40000"/>
          </a:blip>
          <a:srcRect l="-266" r="-266"/>
          <a:stretch/>
        </p:blipFill>
        <p:spPr>
          <a:xfrm>
            <a:off x="1399947" y="4836718"/>
            <a:ext cx="323698" cy="286207"/>
          </a:xfrm>
          <a:prstGeom prst="rect">
            <a:avLst/>
          </a:prstGeom>
        </p:spPr>
      </p:pic>
      <p:sp>
        <p:nvSpPr>
          <p:cNvPr id="86" name="Text 56"/>
          <p:cNvSpPr txBox="1"/>
          <p:nvPr/>
        </p:nvSpPr>
        <p:spPr>
          <a:xfrm>
            <a:off x="1274674" y="5160415"/>
            <a:ext cx="657454" cy="152705"/>
          </a:xfrm>
          <a:prstGeom prst="rect">
            <a:avLst/>
          </a:prstGeom>
          <a:noFill/>
          <a:ln/>
        </p:spPr>
        <p:txBody>
          <a:bodyPr wrap="square" lIns="0" tIns="0" rIns="0" bIns="0" rtlCol="0" anchor="ctr"/>
          <a:lstStyle/>
          <a:p>
            <a:pPr marL="0" indent="0" algn="l">
              <a:buNone/>
            </a:pPr>
            <a:r>
              <a:rPr lang="en-US" sz="900" b="1" kern="0" spc="90" dirty="0">
                <a:solidFill>
                  <a:srgbClr val="1E3A8A">
                    <a:alpha val="60000"/>
                  </a:srgbClr>
                </a:solidFill>
                <a:latin typeface="Roboto" pitchFamily="34" charset="0"/>
                <a:ea typeface="Roboto" pitchFamily="34" charset="-122"/>
                <a:cs typeface="Roboto" pitchFamily="34" charset="-120"/>
              </a:rPr>
              <a:t>SPEAKER</a:t>
            </a:r>
            <a:endParaRPr lang="en-US" sz="900" dirty="0"/>
          </a:p>
        </p:txBody>
      </p:sp>
      <p:sp>
        <p:nvSpPr>
          <p:cNvPr id="70" name="Text 44"/>
          <p:cNvSpPr txBox="1"/>
          <p:nvPr/>
        </p:nvSpPr>
        <p:spPr>
          <a:xfrm>
            <a:off x="10317615" y="3146450"/>
            <a:ext cx="1634947" cy="228600"/>
          </a:xfrm>
          <a:prstGeom prst="rect">
            <a:avLst/>
          </a:prstGeom>
          <a:noFill/>
          <a:ln/>
        </p:spPr>
        <p:txBody>
          <a:bodyPr wrap="square" lIns="0" tIns="0" rIns="0" bIns="0" rtlCol="0" anchor="t"/>
          <a:lstStyle/>
          <a:p>
            <a:pPr marL="0" indent="0" algn="l">
              <a:buNone/>
            </a:pPr>
            <a:r>
              <a:rPr lang="en-US" sz="900" b="1" kern="0" spc="22" dirty="0">
                <a:solidFill>
                  <a:srgbClr val="000000"/>
                </a:solidFill>
                <a:latin typeface="Merriweather" pitchFamily="34" charset="0"/>
                <a:ea typeface="Merriweather" pitchFamily="34" charset="-122"/>
                <a:cs typeface="Merriweather" pitchFamily="34" charset="-120"/>
              </a:rPr>
              <a:t>Cognitively Normal</a:t>
            </a:r>
            <a:endParaRPr lang="en-US" sz="900" dirty="0"/>
          </a:p>
        </p:txBody>
      </p:sp>
      <p:sp>
        <p:nvSpPr>
          <p:cNvPr id="88" name="Shape 3">
            <a:extLst>
              <a:ext uri="{FF2B5EF4-FFF2-40B4-BE49-F238E27FC236}">
                <a16:creationId xmlns:a16="http://schemas.microsoft.com/office/drawing/2014/main" id="{486BFF56-776F-D381-6482-08695F7C4F52}"/>
              </a:ext>
            </a:extLst>
          </p:cNvPr>
          <p:cNvSpPr/>
          <p:nvPr/>
        </p:nvSpPr>
        <p:spPr>
          <a:xfrm>
            <a:off x="0" y="726770"/>
            <a:ext cx="12191695" cy="38405"/>
          </a:xfrm>
          <a:prstGeom prst="rect">
            <a:avLst/>
          </a:prstGeom>
          <a:solidFill>
            <a:srgbClr val="CF012D"/>
          </a:solidFill>
          <a:ln w="12700">
            <a:noFill/>
            <a:prstDash val="solid"/>
          </a:ln>
        </p:spPr>
        <p:txBody>
          <a:bodyPr/>
          <a:lstStyle/>
          <a:p>
            <a:endParaRPr lang="en-CH"/>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0F0F0"/>
          </a:solidFill>
          <a:ln w="12700">
            <a:solidFill>
              <a:srgbClr val="FFFFFF">
                <a:alpha val="0"/>
              </a:srgbClr>
            </a:solidFill>
            <a:prstDash val="solid"/>
          </a:ln>
        </p:spPr>
        <p:txBody>
          <a:bodyPr/>
          <a:lstStyle/>
          <a:p>
            <a:endParaRPr lang="en-CH"/>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CH"/>
          </a:p>
        </p:txBody>
      </p:sp>
      <p:pic>
        <p:nvPicPr>
          <p:cNvPr id="5" name="Image 1" descr="preencoded.png"/>
          <p:cNvPicPr>
            <a:picLocks noChangeAspect="1"/>
          </p:cNvPicPr>
          <p:nvPr/>
        </p:nvPicPr>
        <p:blipFill>
          <a:blip r:embed="rId4">
            <a:alphaModFix amt="50000"/>
          </a:blip>
          <a:srcRect l="-2083" r="-2083"/>
          <a:stretch/>
        </p:blipFill>
        <p:spPr>
          <a:xfrm>
            <a:off x="0" y="1371600"/>
            <a:ext cx="12191695" cy="9144"/>
          </a:xfrm>
          <a:prstGeom prst="rect">
            <a:avLst/>
          </a:prstGeom>
        </p:spPr>
      </p:pic>
      <p:pic>
        <p:nvPicPr>
          <p:cNvPr id="6" name="Image 2" descr="preencoded.png"/>
          <p:cNvPicPr>
            <a:picLocks noChangeAspect="1"/>
          </p:cNvPicPr>
          <p:nvPr/>
        </p:nvPicPr>
        <p:blipFill>
          <a:blip r:embed="rId4">
            <a:alphaModFix amt="50000"/>
          </a:blip>
          <a:srcRect l="-2083" r="-2083"/>
          <a:stretch/>
        </p:blipFill>
        <p:spPr>
          <a:xfrm>
            <a:off x="0" y="2743200"/>
            <a:ext cx="12191695" cy="9144"/>
          </a:xfrm>
          <a:prstGeom prst="rect">
            <a:avLst/>
          </a:prstGeom>
        </p:spPr>
      </p:pic>
      <p:pic>
        <p:nvPicPr>
          <p:cNvPr id="7" name="Image 3" descr="preencoded.png"/>
          <p:cNvPicPr>
            <a:picLocks noChangeAspect="1"/>
          </p:cNvPicPr>
          <p:nvPr/>
        </p:nvPicPr>
        <p:blipFill>
          <a:blip r:embed="rId4">
            <a:alphaModFix amt="50000"/>
          </a:blip>
          <a:srcRect l="-2083" r="-2083"/>
          <a:stretch/>
        </p:blipFill>
        <p:spPr>
          <a:xfrm>
            <a:off x="0" y="4114800"/>
            <a:ext cx="12191695" cy="9144"/>
          </a:xfrm>
          <a:prstGeom prst="rect">
            <a:avLst/>
          </a:prstGeom>
        </p:spPr>
      </p:pic>
      <p:pic>
        <p:nvPicPr>
          <p:cNvPr id="8" name="Image 4" descr="preencoded.png"/>
          <p:cNvPicPr>
            <a:picLocks noChangeAspect="1"/>
          </p:cNvPicPr>
          <p:nvPr/>
        </p:nvPicPr>
        <p:blipFill>
          <a:blip r:embed="rId4">
            <a:alphaModFix amt="50000"/>
          </a:blip>
          <a:srcRect l="-2083" r="-2083"/>
          <a:stretch/>
        </p:blipFill>
        <p:spPr>
          <a:xfrm>
            <a:off x="0" y="5486400"/>
            <a:ext cx="12191695" cy="9144"/>
          </a:xfrm>
          <a:prstGeom prst="rect">
            <a:avLst/>
          </a:prstGeom>
        </p:spPr>
      </p:pic>
      <p:pic>
        <p:nvPicPr>
          <p:cNvPr id="9" name="Image 5" descr="preencoded.png"/>
          <p:cNvPicPr>
            <a:picLocks noChangeAspect="1"/>
          </p:cNvPicPr>
          <p:nvPr/>
        </p:nvPicPr>
        <p:blipFill>
          <a:blip r:embed="rId5">
            <a:alphaModFix amt="50000"/>
          </a:blip>
          <a:srcRect t="-2083" b="-2083"/>
          <a:stretch/>
        </p:blipFill>
        <p:spPr>
          <a:xfrm>
            <a:off x="2438705" y="0"/>
            <a:ext cx="9144" cy="6858000"/>
          </a:xfrm>
          <a:prstGeom prst="rect">
            <a:avLst/>
          </a:prstGeom>
        </p:spPr>
      </p:pic>
      <p:pic>
        <p:nvPicPr>
          <p:cNvPr id="10" name="Image 6" descr="preencoded.png"/>
          <p:cNvPicPr>
            <a:picLocks noChangeAspect="1"/>
          </p:cNvPicPr>
          <p:nvPr/>
        </p:nvPicPr>
        <p:blipFill>
          <a:blip r:embed="rId5">
            <a:alphaModFix amt="50000"/>
          </a:blip>
          <a:srcRect t="-2083" b="-2083"/>
          <a:stretch/>
        </p:blipFill>
        <p:spPr>
          <a:xfrm>
            <a:off x="4876495" y="0"/>
            <a:ext cx="9144" cy="6858000"/>
          </a:xfrm>
          <a:prstGeom prst="rect">
            <a:avLst/>
          </a:prstGeom>
        </p:spPr>
      </p:pic>
      <p:pic>
        <p:nvPicPr>
          <p:cNvPr id="11" name="Image 7" descr="preencoded.png"/>
          <p:cNvPicPr>
            <a:picLocks noChangeAspect="1"/>
          </p:cNvPicPr>
          <p:nvPr/>
        </p:nvPicPr>
        <p:blipFill>
          <a:blip r:embed="rId5">
            <a:alphaModFix amt="50000"/>
          </a:blip>
          <a:srcRect t="-2083" b="-2083"/>
          <a:stretch/>
        </p:blipFill>
        <p:spPr>
          <a:xfrm>
            <a:off x="7315200" y="0"/>
            <a:ext cx="9144" cy="6858000"/>
          </a:xfrm>
          <a:prstGeom prst="rect">
            <a:avLst/>
          </a:prstGeom>
        </p:spPr>
      </p:pic>
      <p:pic>
        <p:nvPicPr>
          <p:cNvPr id="12" name="Image 8" descr="preencoded.png"/>
          <p:cNvPicPr>
            <a:picLocks noChangeAspect="1"/>
          </p:cNvPicPr>
          <p:nvPr/>
        </p:nvPicPr>
        <p:blipFill>
          <a:blip r:embed="rId5">
            <a:alphaModFix amt="50000"/>
          </a:blip>
          <a:srcRect t="-2083" b="-2083"/>
          <a:stretch/>
        </p:blipFill>
        <p:spPr>
          <a:xfrm>
            <a:off x="9753905" y="0"/>
            <a:ext cx="9144" cy="6858000"/>
          </a:xfrm>
          <a:prstGeom prst="rect">
            <a:avLst/>
          </a:prstGeom>
        </p:spPr>
      </p:pic>
      <p:pic>
        <p:nvPicPr>
          <p:cNvPr id="13" name="Image 9" descr="preencoded.png"/>
          <p:cNvPicPr>
            <a:picLocks noChangeAspect="1"/>
          </p:cNvPicPr>
          <p:nvPr/>
        </p:nvPicPr>
        <p:blipFill>
          <a:blip r:embed="rId6"/>
          <a:srcRect l="-19" r="-19"/>
          <a:stretch/>
        </p:blipFill>
        <p:spPr>
          <a:xfrm>
            <a:off x="0" y="0"/>
            <a:ext cx="12191695" cy="761695"/>
          </a:xfrm>
          <a:prstGeom prst="rect">
            <a:avLst/>
          </a:prstGeom>
        </p:spPr>
      </p:pic>
      <p:sp>
        <p:nvSpPr>
          <p:cNvPr id="14" name="Shape 2"/>
          <p:cNvSpPr/>
          <p:nvPr/>
        </p:nvSpPr>
        <p:spPr>
          <a:xfrm>
            <a:off x="381305" y="171907"/>
            <a:ext cx="75895" cy="381305"/>
          </a:xfrm>
          <a:prstGeom prst="rect">
            <a:avLst/>
          </a:prstGeom>
          <a:solidFill>
            <a:srgbClr val="1E3A8A"/>
          </a:solidFill>
          <a:ln w="12700">
            <a:solidFill>
              <a:srgbClr val="FFFFFF">
                <a:alpha val="0"/>
              </a:srgbClr>
            </a:solidFill>
            <a:prstDash val="solid"/>
          </a:ln>
        </p:spPr>
        <p:txBody>
          <a:bodyPr/>
          <a:lstStyle/>
          <a:p>
            <a:endParaRPr lang="en-CH"/>
          </a:p>
        </p:txBody>
      </p:sp>
      <p:sp>
        <p:nvSpPr>
          <p:cNvPr id="15" name="Text 3"/>
          <p:cNvSpPr txBox="1"/>
          <p:nvPr/>
        </p:nvSpPr>
        <p:spPr>
          <a:xfrm>
            <a:off x="609905" y="133502"/>
            <a:ext cx="4620463" cy="305410"/>
          </a:xfrm>
          <a:prstGeom prst="rect">
            <a:avLst/>
          </a:prstGeom>
          <a:noFill/>
          <a:ln/>
        </p:spPr>
        <p:txBody>
          <a:bodyPr wrap="square" lIns="0" tIns="0" rIns="0" bIns="0" rtlCol="0" anchor="ctr"/>
          <a:lstStyle/>
          <a:p>
            <a:pPr marL="0" indent="0" algn="l">
              <a:buNone/>
            </a:pPr>
            <a:r>
              <a:rPr lang="en-US" sz="1800" b="1" kern="0" spc="-45" dirty="0">
                <a:solidFill>
                  <a:srgbClr val="111827"/>
                </a:solidFill>
                <a:latin typeface="Roboto" pitchFamily="34" charset="0"/>
                <a:ea typeface="Roboto" pitchFamily="34" charset="-122"/>
                <a:cs typeface="Roboto" pitchFamily="34" charset="-120"/>
              </a:rPr>
              <a:t>Societal Impact &amp; Biomarker Application</a:t>
            </a:r>
            <a:endParaRPr lang="en-US" sz="1800" dirty="0"/>
          </a:p>
        </p:txBody>
      </p:sp>
      <p:sp>
        <p:nvSpPr>
          <p:cNvPr id="16" name="Text 4"/>
          <p:cNvSpPr txBox="1"/>
          <p:nvPr/>
        </p:nvSpPr>
        <p:spPr>
          <a:xfrm>
            <a:off x="609905" y="437998"/>
            <a:ext cx="4048963" cy="152705"/>
          </a:xfrm>
          <a:prstGeom prst="rect">
            <a:avLst/>
          </a:prstGeom>
          <a:noFill/>
          <a:ln/>
        </p:spPr>
        <p:txBody>
          <a:bodyPr wrap="square" lIns="0" tIns="0" rIns="0" bIns="0" rtlCol="0" anchor="ctr"/>
          <a:lstStyle/>
          <a:p>
            <a:pPr marL="0" indent="0" algn="l">
              <a:buNone/>
            </a:pPr>
            <a:r>
              <a:rPr lang="en-US" sz="900" b="1" kern="0" spc="45" dirty="0">
                <a:solidFill>
                  <a:srgbClr val="000000"/>
                </a:solidFill>
                <a:latin typeface="Roboto" pitchFamily="34" charset="0"/>
                <a:ea typeface="Roboto" pitchFamily="34" charset="-122"/>
                <a:cs typeface="Roboto" pitchFamily="34" charset="-120"/>
              </a:rPr>
              <a:t>Clinical Use vs. Research Context</a:t>
            </a:r>
            <a:endParaRPr lang="en-US" sz="900" dirty="0"/>
          </a:p>
        </p:txBody>
      </p:sp>
      <p:sp>
        <p:nvSpPr>
          <p:cNvPr id="17" name="Shape 5"/>
          <p:cNvSpPr/>
          <p:nvPr/>
        </p:nvSpPr>
        <p:spPr>
          <a:xfrm>
            <a:off x="10159898" y="200254"/>
            <a:ext cx="1152144" cy="323698"/>
          </a:xfrm>
          <a:prstGeom prst="roundRect">
            <a:avLst>
              <a:gd name="adj" fmla="val 282486"/>
            </a:avLst>
          </a:prstGeom>
          <a:solidFill>
            <a:srgbClr val="F9FAFB"/>
          </a:solidFill>
          <a:ln w="12700">
            <a:solidFill>
              <a:srgbClr val="E5E7EB"/>
            </a:solidFill>
            <a:prstDash val="solid"/>
          </a:ln>
        </p:spPr>
        <p:txBody>
          <a:bodyPr/>
          <a:lstStyle/>
          <a:p>
            <a:endParaRPr lang="en-CH"/>
          </a:p>
        </p:txBody>
      </p:sp>
      <p:sp>
        <p:nvSpPr>
          <p:cNvPr id="18" name="Shape 6"/>
          <p:cNvSpPr/>
          <p:nvPr/>
        </p:nvSpPr>
        <p:spPr>
          <a:xfrm>
            <a:off x="10283342" y="247802"/>
            <a:ext cx="228600" cy="228600"/>
          </a:xfrm>
          <a:prstGeom prst="ellipse">
            <a:avLst/>
          </a:prstGeom>
          <a:solidFill>
            <a:srgbClr val="DBEAFE"/>
          </a:solidFill>
          <a:ln w="12700">
            <a:solidFill>
              <a:srgbClr val="FFFFFF">
                <a:alpha val="0"/>
              </a:srgbClr>
            </a:solidFill>
            <a:prstDash val="solid"/>
          </a:ln>
        </p:spPr>
        <p:txBody>
          <a:bodyPr/>
          <a:lstStyle/>
          <a:p>
            <a:endParaRPr lang="en-CH"/>
          </a:p>
        </p:txBody>
      </p:sp>
      <p:pic>
        <p:nvPicPr>
          <p:cNvPr id="19" name="Image 10" descr="preencoded.png"/>
          <p:cNvPicPr>
            <a:picLocks noChangeAspect="1"/>
          </p:cNvPicPr>
          <p:nvPr/>
        </p:nvPicPr>
        <p:blipFill>
          <a:blip r:embed="rId7"/>
          <a:srcRect l="-2571" r="-2571"/>
          <a:stretch/>
        </p:blipFill>
        <p:spPr>
          <a:xfrm>
            <a:off x="10345522" y="304495"/>
            <a:ext cx="105156" cy="114300"/>
          </a:xfrm>
          <a:prstGeom prst="rect">
            <a:avLst/>
          </a:prstGeom>
        </p:spPr>
      </p:pic>
      <p:sp>
        <p:nvSpPr>
          <p:cNvPr id="20" name="Text 7"/>
          <p:cNvSpPr txBox="1"/>
          <p:nvPr/>
        </p:nvSpPr>
        <p:spPr>
          <a:xfrm>
            <a:off x="10588752" y="286207"/>
            <a:ext cx="714146" cy="152705"/>
          </a:xfrm>
          <a:prstGeom prst="rect">
            <a:avLst/>
          </a:prstGeom>
          <a:noFill/>
          <a:ln/>
        </p:spPr>
        <p:txBody>
          <a:bodyPr wrap="square" lIns="0" tIns="0" rIns="0" bIns="0" rtlCol="0" anchor="ctr"/>
          <a:lstStyle/>
          <a:p>
            <a:pPr marL="0" indent="0" algn="l">
              <a:buNone/>
            </a:pPr>
            <a:r>
              <a:rPr lang="en-US" sz="900" b="1" dirty="0">
                <a:solidFill>
                  <a:srgbClr val="374151"/>
                </a:solidFill>
                <a:latin typeface="Roboto" pitchFamily="34" charset="0"/>
                <a:ea typeface="Roboto" pitchFamily="34" charset="-122"/>
                <a:cs typeface="Roboto" pitchFamily="34" charset="-120"/>
              </a:rPr>
              <a:t>Your Avatar</a:t>
            </a:r>
            <a:endParaRPr lang="en-US" sz="900" dirty="0"/>
          </a:p>
        </p:txBody>
      </p:sp>
      <p:sp>
        <p:nvSpPr>
          <p:cNvPr id="21" name="Text 8"/>
          <p:cNvSpPr txBox="1"/>
          <p:nvPr/>
        </p:nvSpPr>
        <p:spPr>
          <a:xfrm>
            <a:off x="11387938" y="286207"/>
            <a:ext cx="428854" cy="152705"/>
          </a:xfrm>
          <a:prstGeom prst="rect">
            <a:avLst/>
          </a:prstGeom>
          <a:noFill/>
          <a:ln/>
        </p:spPr>
        <p:txBody>
          <a:bodyPr wrap="square" lIns="0" tIns="0" rIns="0" bIns="0" rtlCol="0" anchor="ctr"/>
          <a:lstStyle/>
          <a:p>
            <a:pPr marL="0" indent="0" algn="r">
              <a:buNone/>
            </a:pPr>
            <a:r>
              <a:rPr lang="en-US" sz="900" dirty="0">
                <a:solidFill>
                  <a:srgbClr val="9CA3AF"/>
                </a:solidFill>
                <a:latin typeface="Roboto" pitchFamily="34" charset="0"/>
                <a:ea typeface="Roboto" pitchFamily="34" charset="-122"/>
                <a:cs typeface="Roboto" pitchFamily="34" charset="-120"/>
              </a:rPr>
              <a:t>Slide 4</a:t>
            </a:r>
            <a:endParaRPr lang="en-US" sz="900" dirty="0"/>
          </a:p>
        </p:txBody>
      </p:sp>
      <p:pic>
        <p:nvPicPr>
          <p:cNvPr id="22" name="Image 11" descr="preencoded.png"/>
          <p:cNvPicPr>
            <a:picLocks noChangeAspect="1"/>
          </p:cNvPicPr>
          <p:nvPr/>
        </p:nvPicPr>
        <p:blipFill>
          <a:blip r:embed="rId8"/>
          <a:srcRect l="-3" r="-3"/>
          <a:stretch/>
        </p:blipFill>
        <p:spPr>
          <a:xfrm>
            <a:off x="304495" y="1067105"/>
            <a:ext cx="5639105" cy="5486400"/>
          </a:xfrm>
          <a:prstGeom prst="rect">
            <a:avLst/>
          </a:prstGeom>
        </p:spPr>
      </p:pic>
      <p:sp>
        <p:nvSpPr>
          <p:cNvPr id="23" name="Shape 9"/>
          <p:cNvSpPr/>
          <p:nvPr/>
        </p:nvSpPr>
        <p:spPr>
          <a:xfrm>
            <a:off x="314554" y="1076249"/>
            <a:ext cx="5619902" cy="694944"/>
          </a:xfrm>
          <a:prstGeom prst="roundRect">
            <a:avLst>
              <a:gd name="adj" fmla="val 21629"/>
            </a:avLst>
          </a:prstGeom>
          <a:solidFill>
            <a:srgbClr val="EFF6FF"/>
          </a:solidFill>
          <a:ln/>
        </p:spPr>
        <p:txBody>
          <a:bodyPr/>
          <a:lstStyle/>
          <a:p>
            <a:endParaRPr lang="en-CH"/>
          </a:p>
        </p:txBody>
      </p:sp>
      <p:sp>
        <p:nvSpPr>
          <p:cNvPr id="24" name="Shape 10"/>
          <p:cNvSpPr/>
          <p:nvPr/>
        </p:nvSpPr>
        <p:spPr>
          <a:xfrm>
            <a:off x="314554" y="1762049"/>
            <a:ext cx="5619902" cy="9144"/>
          </a:xfrm>
          <a:prstGeom prst="roundRect">
            <a:avLst>
              <a:gd name="adj" fmla="val 1643836"/>
            </a:avLst>
          </a:prstGeom>
          <a:solidFill>
            <a:srgbClr val="DBEAFE"/>
          </a:solidFill>
          <a:ln w="12700">
            <a:solidFill>
              <a:srgbClr val="DBEAFE">
                <a:alpha val="0"/>
              </a:srgbClr>
            </a:solidFill>
            <a:prstDash val="solid"/>
          </a:ln>
        </p:spPr>
        <p:txBody>
          <a:bodyPr/>
          <a:lstStyle/>
          <a:p>
            <a:endParaRPr lang="en-CH"/>
          </a:p>
        </p:txBody>
      </p:sp>
      <p:pic>
        <p:nvPicPr>
          <p:cNvPr id="25" name="Image 12" descr="preencoded.png"/>
          <p:cNvPicPr>
            <a:picLocks noChangeAspect="1"/>
          </p:cNvPicPr>
          <p:nvPr/>
        </p:nvPicPr>
        <p:blipFill>
          <a:blip r:embed="rId9"/>
          <a:srcRect/>
          <a:stretch/>
        </p:blipFill>
        <p:spPr>
          <a:xfrm>
            <a:off x="466344" y="1228954"/>
            <a:ext cx="381305" cy="381305"/>
          </a:xfrm>
          <a:prstGeom prst="rect">
            <a:avLst/>
          </a:prstGeom>
        </p:spPr>
      </p:pic>
      <p:pic>
        <p:nvPicPr>
          <p:cNvPr id="26" name="Image 13" descr="preencoded.png"/>
          <p:cNvPicPr>
            <a:picLocks noChangeAspect="1"/>
          </p:cNvPicPr>
          <p:nvPr/>
        </p:nvPicPr>
        <p:blipFill>
          <a:blip r:embed="rId10"/>
          <a:srcRect l="-760" r="-760"/>
          <a:stretch/>
        </p:blipFill>
        <p:spPr>
          <a:xfrm>
            <a:off x="580644" y="1333195"/>
            <a:ext cx="152705" cy="171907"/>
          </a:xfrm>
          <a:prstGeom prst="rect">
            <a:avLst/>
          </a:prstGeom>
        </p:spPr>
      </p:pic>
      <p:sp>
        <p:nvSpPr>
          <p:cNvPr id="27" name="Text 11"/>
          <p:cNvSpPr txBox="1"/>
          <p:nvPr/>
        </p:nvSpPr>
        <p:spPr>
          <a:xfrm>
            <a:off x="961949" y="1285646"/>
            <a:ext cx="2487856" cy="267005"/>
          </a:xfrm>
          <a:prstGeom prst="rect">
            <a:avLst/>
          </a:prstGeom>
          <a:noFill/>
          <a:ln/>
        </p:spPr>
        <p:txBody>
          <a:bodyPr wrap="square" lIns="0" tIns="0" rIns="0" bIns="0" rtlCol="0" anchor="ctr"/>
          <a:lstStyle/>
          <a:p>
            <a:pPr marL="0" indent="0" algn="l">
              <a:buNone/>
            </a:pPr>
            <a:r>
              <a:rPr lang="en-US" b="1" dirty="0">
                <a:solidFill>
                  <a:srgbClr val="1E3A8A"/>
                </a:solidFill>
                <a:latin typeface="Roboto" pitchFamily="34" charset="0"/>
                <a:ea typeface="Roboto" pitchFamily="34" charset="-122"/>
                <a:cs typeface="Roboto" pitchFamily="34" charset="-120"/>
              </a:rPr>
              <a:t>Cognitively Impaired</a:t>
            </a:r>
            <a:endParaRPr lang="en-US" dirty="0"/>
          </a:p>
        </p:txBody>
      </p:sp>
      <p:sp>
        <p:nvSpPr>
          <p:cNvPr id="28" name="Text 12"/>
          <p:cNvSpPr txBox="1"/>
          <p:nvPr/>
        </p:nvSpPr>
        <p:spPr>
          <a:xfrm>
            <a:off x="543154" y="2000707"/>
            <a:ext cx="5277002" cy="152705"/>
          </a:xfrm>
          <a:prstGeom prst="rect">
            <a:avLst/>
          </a:prstGeom>
          <a:noFill/>
          <a:ln/>
        </p:spPr>
        <p:txBody>
          <a:bodyPr wrap="square" lIns="0" tIns="0" rIns="0" bIns="0" rtlCol="0" anchor="ctr"/>
          <a:lstStyle/>
          <a:p>
            <a:pPr marL="0" indent="0" algn="l">
              <a:buNone/>
            </a:pPr>
            <a:r>
              <a:rPr lang="en-US" sz="1200" b="1" kern="0" spc="45" dirty="0">
                <a:solidFill>
                  <a:srgbClr val="9CA3AF"/>
                </a:solidFill>
                <a:latin typeface="Merriweather" pitchFamily="34" charset="0"/>
                <a:ea typeface="Merriweather" pitchFamily="34" charset="-122"/>
                <a:cs typeface="Merriweather" pitchFamily="34" charset="-120"/>
              </a:rPr>
              <a:t>Application</a:t>
            </a:r>
            <a:endParaRPr lang="en-US" sz="1200" dirty="0"/>
          </a:p>
        </p:txBody>
      </p:sp>
      <p:sp>
        <p:nvSpPr>
          <p:cNvPr id="29" name="Text 13"/>
          <p:cNvSpPr txBox="1"/>
          <p:nvPr/>
        </p:nvSpPr>
        <p:spPr>
          <a:xfrm>
            <a:off x="809244" y="2266798"/>
            <a:ext cx="5010912" cy="286207"/>
          </a:xfrm>
          <a:prstGeom prst="rect">
            <a:avLst/>
          </a:prstGeom>
          <a:noFill/>
          <a:ln/>
        </p:spPr>
        <p:txBody>
          <a:bodyPr wrap="square" lIns="0" tIns="0" rIns="0" bIns="0" rtlCol="0" anchor="ctr"/>
          <a:lstStyle/>
          <a:p>
            <a:pPr marL="0" indent="0" algn="l">
              <a:buNone/>
            </a:pPr>
            <a:r>
              <a:rPr lang="en-US" sz="1600" dirty="0">
                <a:solidFill>
                  <a:srgbClr val="374151"/>
                </a:solidFill>
                <a:latin typeface="Merriweather" pitchFamily="34" charset="0"/>
                <a:ea typeface="Merriweather" pitchFamily="34" charset="-122"/>
                <a:cs typeface="Merriweather" pitchFamily="34" charset="-120"/>
              </a:rPr>
              <a:t>Valuable for </a:t>
            </a:r>
            <a:r>
              <a:rPr lang="en-US" sz="1600" b="1" dirty="0">
                <a:solidFill>
                  <a:srgbClr val="1E3A8A"/>
                </a:solidFill>
                <a:latin typeface="Merriweather" pitchFamily="34" charset="0"/>
                <a:ea typeface="Merriweather" pitchFamily="34" charset="-122"/>
                <a:cs typeface="Merriweather" pitchFamily="34" charset="-120"/>
              </a:rPr>
              <a:t>confirming AD pathology</a:t>
            </a:r>
            <a:r>
              <a:rPr lang="en-US" sz="1600" dirty="0">
                <a:solidFill>
                  <a:srgbClr val="374151"/>
                </a:solidFill>
                <a:latin typeface="Merriweather" pitchFamily="34" charset="0"/>
                <a:ea typeface="Merriweather" pitchFamily="34" charset="-122"/>
                <a:cs typeface="Merriweather" pitchFamily="34" charset="-120"/>
              </a:rPr>
              <a:t>.</a:t>
            </a:r>
            <a:endParaRPr lang="en-US" sz="1600" dirty="0"/>
          </a:p>
        </p:txBody>
      </p:sp>
      <p:sp>
        <p:nvSpPr>
          <p:cNvPr id="30" name="Text 14"/>
          <p:cNvSpPr txBox="1"/>
          <p:nvPr/>
        </p:nvSpPr>
        <p:spPr>
          <a:xfrm>
            <a:off x="809244" y="2769174"/>
            <a:ext cx="5582412" cy="286207"/>
          </a:xfrm>
          <a:prstGeom prst="rect">
            <a:avLst/>
          </a:prstGeom>
          <a:noFill/>
          <a:ln/>
        </p:spPr>
        <p:txBody>
          <a:bodyPr wrap="square" lIns="0" tIns="0" rIns="0" bIns="0" rtlCol="0" anchor="ctr"/>
          <a:lstStyle/>
          <a:p>
            <a:pPr marL="0" indent="0" algn="l">
              <a:buNone/>
            </a:pPr>
            <a:r>
              <a:rPr lang="en-US" sz="1600" dirty="0">
                <a:solidFill>
                  <a:srgbClr val="374151"/>
                </a:solidFill>
                <a:latin typeface="Merriweather" pitchFamily="34" charset="0"/>
                <a:ea typeface="Merriweather" pitchFamily="34" charset="-122"/>
                <a:cs typeface="Merriweather" pitchFamily="34" charset="-120"/>
              </a:rPr>
              <a:t>Essential for establishing a </a:t>
            </a:r>
            <a:r>
              <a:rPr lang="en-US" sz="1600" b="1" dirty="0">
                <a:solidFill>
                  <a:srgbClr val="1E3A8A"/>
                </a:solidFill>
                <a:latin typeface="Merriweather" pitchFamily="34" charset="0"/>
                <a:ea typeface="Merriweather" pitchFamily="34" charset="-122"/>
                <a:cs typeface="Merriweather" pitchFamily="34" charset="-120"/>
              </a:rPr>
              <a:t>clinical-biological diagnosis</a:t>
            </a:r>
            <a:r>
              <a:rPr lang="en-US" sz="1600" dirty="0">
                <a:solidFill>
                  <a:srgbClr val="374151"/>
                </a:solidFill>
                <a:latin typeface="Merriweather" pitchFamily="34" charset="0"/>
                <a:ea typeface="Merriweather" pitchFamily="34" charset="-122"/>
                <a:cs typeface="Merriweather" pitchFamily="34" charset="-120"/>
              </a:rPr>
              <a:t>.</a:t>
            </a:r>
            <a:endParaRPr lang="en-US" sz="1600" dirty="0"/>
          </a:p>
        </p:txBody>
      </p:sp>
      <p:sp>
        <p:nvSpPr>
          <p:cNvPr id="31" name="Text 15"/>
          <p:cNvSpPr txBox="1"/>
          <p:nvPr/>
        </p:nvSpPr>
        <p:spPr>
          <a:xfrm>
            <a:off x="809244" y="3353437"/>
            <a:ext cx="5010912" cy="286207"/>
          </a:xfrm>
          <a:prstGeom prst="rect">
            <a:avLst/>
          </a:prstGeom>
          <a:noFill/>
          <a:ln/>
        </p:spPr>
        <p:txBody>
          <a:bodyPr wrap="square" lIns="0" tIns="0" rIns="0" bIns="0" rtlCol="0" anchor="ctr"/>
          <a:lstStyle/>
          <a:p>
            <a:pPr marL="0" indent="0" algn="l">
              <a:buNone/>
            </a:pPr>
            <a:r>
              <a:rPr lang="en-US" sz="1600" dirty="0">
                <a:solidFill>
                  <a:srgbClr val="374151"/>
                </a:solidFill>
                <a:latin typeface="Merriweather" pitchFamily="34" charset="0"/>
                <a:ea typeface="Merriweather" pitchFamily="34" charset="-122"/>
                <a:cs typeface="Merriweather" pitchFamily="34" charset="-120"/>
              </a:rPr>
              <a:t>Critical for supporting </a:t>
            </a:r>
            <a:r>
              <a:rPr lang="en-US" sz="1600" b="1" dirty="0">
                <a:solidFill>
                  <a:srgbClr val="1E3A8A"/>
                </a:solidFill>
                <a:latin typeface="Merriweather" pitchFamily="34" charset="0"/>
                <a:ea typeface="Merriweather" pitchFamily="34" charset="-122"/>
                <a:cs typeface="Merriweather" pitchFamily="34" charset="-120"/>
              </a:rPr>
              <a:t>treatment decisions</a:t>
            </a:r>
            <a:r>
              <a:rPr lang="en-US" sz="1600" dirty="0">
                <a:solidFill>
                  <a:srgbClr val="374151"/>
                </a:solidFill>
                <a:latin typeface="Merriweather" pitchFamily="34" charset="0"/>
                <a:ea typeface="Merriweather" pitchFamily="34" charset="-122"/>
                <a:cs typeface="Merriweather" pitchFamily="34" charset="-120"/>
              </a:rPr>
              <a:t>.</a:t>
            </a:r>
            <a:endParaRPr lang="en-US" sz="1600" dirty="0"/>
          </a:p>
        </p:txBody>
      </p:sp>
      <p:sp>
        <p:nvSpPr>
          <p:cNvPr id="32" name="Shape 16"/>
          <p:cNvSpPr/>
          <p:nvPr/>
        </p:nvSpPr>
        <p:spPr>
          <a:xfrm>
            <a:off x="543154" y="5415077"/>
            <a:ext cx="5162702" cy="905256"/>
          </a:xfrm>
          <a:prstGeom prst="roundRect">
            <a:avLst>
              <a:gd name="adj" fmla="val 8506"/>
            </a:avLst>
          </a:prstGeom>
          <a:solidFill>
            <a:srgbClr val="EFF6FF"/>
          </a:solidFill>
          <a:ln/>
        </p:spPr>
        <p:txBody>
          <a:bodyPr/>
          <a:lstStyle/>
          <a:p>
            <a:endParaRPr lang="en-CH"/>
          </a:p>
        </p:txBody>
      </p:sp>
      <p:sp>
        <p:nvSpPr>
          <p:cNvPr id="33" name="Shape 17"/>
          <p:cNvSpPr/>
          <p:nvPr/>
        </p:nvSpPr>
        <p:spPr>
          <a:xfrm>
            <a:off x="543154" y="5415077"/>
            <a:ext cx="38405" cy="905256"/>
          </a:xfrm>
          <a:prstGeom prst="roundRect">
            <a:avLst>
              <a:gd name="adj" fmla="val 200500"/>
            </a:avLst>
          </a:prstGeom>
          <a:solidFill>
            <a:srgbClr val="1E3A8A"/>
          </a:solidFill>
          <a:ln w="12700">
            <a:solidFill>
              <a:srgbClr val="1E3A8A">
                <a:alpha val="0"/>
              </a:srgbClr>
            </a:solidFill>
            <a:prstDash val="solid"/>
          </a:ln>
        </p:spPr>
        <p:txBody>
          <a:bodyPr/>
          <a:lstStyle/>
          <a:p>
            <a:endParaRPr lang="en-CH"/>
          </a:p>
        </p:txBody>
      </p:sp>
      <p:pic>
        <p:nvPicPr>
          <p:cNvPr id="34" name="Image 14" descr="preencoded.png"/>
          <p:cNvPicPr>
            <a:picLocks noChangeAspect="1"/>
          </p:cNvPicPr>
          <p:nvPr/>
        </p:nvPicPr>
        <p:blipFill>
          <a:blip r:embed="rId11"/>
          <a:srcRect t="-100" b="-100"/>
          <a:stretch/>
        </p:blipFill>
        <p:spPr>
          <a:xfrm>
            <a:off x="733349" y="5605272"/>
            <a:ext cx="114300" cy="152705"/>
          </a:xfrm>
          <a:prstGeom prst="rect">
            <a:avLst/>
          </a:prstGeom>
        </p:spPr>
      </p:pic>
      <p:sp>
        <p:nvSpPr>
          <p:cNvPr id="35" name="Text 18"/>
          <p:cNvSpPr txBox="1"/>
          <p:nvPr/>
        </p:nvSpPr>
        <p:spPr>
          <a:xfrm>
            <a:off x="961949" y="5567782"/>
            <a:ext cx="4705502" cy="191110"/>
          </a:xfrm>
          <a:prstGeom prst="rect">
            <a:avLst/>
          </a:prstGeom>
          <a:noFill/>
          <a:ln/>
        </p:spPr>
        <p:txBody>
          <a:bodyPr wrap="square" lIns="0" tIns="0" rIns="0" bIns="0" rtlCol="0" anchor="ctr"/>
          <a:lstStyle/>
          <a:p>
            <a:pPr marL="0" indent="0" algn="l">
              <a:buNone/>
            </a:pPr>
            <a:r>
              <a:rPr lang="en-US" sz="1200" b="1" dirty="0">
                <a:solidFill>
                  <a:srgbClr val="1E3A8A"/>
                </a:solidFill>
                <a:latin typeface="Roboto" pitchFamily="34" charset="0"/>
                <a:ea typeface="Roboto" pitchFamily="34" charset="-122"/>
                <a:cs typeface="Roboto" pitchFamily="34" charset="-120"/>
              </a:rPr>
              <a:t>Clinical Value</a:t>
            </a:r>
            <a:endParaRPr lang="en-US" sz="1200" dirty="0"/>
          </a:p>
        </p:txBody>
      </p:sp>
      <p:sp>
        <p:nvSpPr>
          <p:cNvPr id="36" name="Text 19"/>
          <p:cNvSpPr txBox="1"/>
          <p:nvPr/>
        </p:nvSpPr>
        <p:spPr>
          <a:xfrm>
            <a:off x="961949" y="5796382"/>
            <a:ext cx="4668012" cy="372161"/>
          </a:xfrm>
          <a:prstGeom prst="rect">
            <a:avLst/>
          </a:prstGeom>
          <a:noFill/>
          <a:ln/>
        </p:spPr>
        <p:txBody>
          <a:bodyPr wrap="square" lIns="0" tIns="0" rIns="0" bIns="0" rtlCol="0" anchor="t"/>
          <a:lstStyle/>
          <a:p>
            <a:pPr marL="0" indent="0" algn="l">
              <a:buNone/>
            </a:pPr>
            <a:r>
              <a:rPr lang="en-US" sz="1200" dirty="0">
                <a:solidFill>
                  <a:srgbClr val="374151"/>
                </a:solidFill>
                <a:latin typeface="Merriweather" pitchFamily="34" charset="0"/>
                <a:ea typeface="Merriweather" pitchFamily="34" charset="-122"/>
                <a:cs typeface="Merriweather" pitchFamily="34" charset="-120"/>
              </a:rPr>
              <a:t>Biomarkers provide definitive evidence to guide patient management in symptomatic cases.</a:t>
            </a:r>
            <a:endParaRPr lang="en-US" sz="1200" dirty="0"/>
          </a:p>
        </p:txBody>
      </p:sp>
      <p:pic>
        <p:nvPicPr>
          <p:cNvPr id="37" name="Image 15" descr="preencoded.png"/>
          <p:cNvPicPr>
            <a:picLocks noChangeAspect="1"/>
          </p:cNvPicPr>
          <p:nvPr/>
        </p:nvPicPr>
        <p:blipFill>
          <a:blip r:embed="rId12"/>
          <a:srcRect l="-3" r="-3"/>
          <a:stretch/>
        </p:blipFill>
        <p:spPr>
          <a:xfrm>
            <a:off x="6248095" y="1067105"/>
            <a:ext cx="5639105" cy="5486400"/>
          </a:xfrm>
          <a:prstGeom prst="rect">
            <a:avLst/>
          </a:prstGeom>
        </p:spPr>
      </p:pic>
      <p:sp>
        <p:nvSpPr>
          <p:cNvPr id="38" name="Shape 20"/>
          <p:cNvSpPr/>
          <p:nvPr/>
        </p:nvSpPr>
        <p:spPr>
          <a:xfrm>
            <a:off x="6258154" y="1762049"/>
            <a:ext cx="5619902" cy="9144"/>
          </a:xfrm>
          <a:prstGeom prst="roundRect">
            <a:avLst>
              <a:gd name="adj" fmla="val 1643836"/>
            </a:avLst>
          </a:prstGeom>
          <a:solidFill>
            <a:srgbClr val="E5E7EB"/>
          </a:solidFill>
          <a:ln w="12700">
            <a:solidFill>
              <a:srgbClr val="E5E7EB">
                <a:alpha val="0"/>
              </a:srgbClr>
            </a:solidFill>
            <a:prstDash val="solid"/>
          </a:ln>
        </p:spPr>
        <p:txBody>
          <a:bodyPr/>
          <a:lstStyle/>
          <a:p>
            <a:endParaRPr lang="en-CH"/>
          </a:p>
        </p:txBody>
      </p:sp>
      <p:pic>
        <p:nvPicPr>
          <p:cNvPr id="39" name="Image 16" descr="preencoded.png"/>
          <p:cNvPicPr>
            <a:picLocks noChangeAspect="1"/>
          </p:cNvPicPr>
          <p:nvPr/>
        </p:nvPicPr>
        <p:blipFill>
          <a:blip r:embed="rId13"/>
          <a:srcRect l="-760" r="-760"/>
          <a:stretch/>
        </p:blipFill>
        <p:spPr>
          <a:xfrm>
            <a:off x="6524244" y="1333195"/>
            <a:ext cx="152705" cy="171907"/>
          </a:xfrm>
          <a:prstGeom prst="rect">
            <a:avLst/>
          </a:prstGeom>
        </p:spPr>
      </p:pic>
      <p:sp>
        <p:nvSpPr>
          <p:cNvPr id="40" name="Text 21"/>
          <p:cNvSpPr txBox="1"/>
          <p:nvPr/>
        </p:nvSpPr>
        <p:spPr>
          <a:xfrm>
            <a:off x="6905549" y="1285646"/>
            <a:ext cx="2301213" cy="267005"/>
          </a:xfrm>
          <a:prstGeom prst="rect">
            <a:avLst/>
          </a:prstGeom>
          <a:noFill/>
          <a:ln/>
        </p:spPr>
        <p:txBody>
          <a:bodyPr wrap="square" lIns="0" tIns="0" rIns="0" bIns="0" rtlCol="0" anchor="ctr"/>
          <a:lstStyle/>
          <a:p>
            <a:pPr marL="0" indent="0" algn="l">
              <a:buNone/>
            </a:pPr>
            <a:r>
              <a:rPr lang="en-US" b="1" dirty="0">
                <a:solidFill>
                  <a:srgbClr val="000000"/>
                </a:solidFill>
                <a:latin typeface="Roboto" pitchFamily="34" charset="0"/>
                <a:ea typeface="Roboto" pitchFamily="34" charset="-122"/>
                <a:cs typeface="Roboto" pitchFamily="34" charset="-120"/>
              </a:rPr>
              <a:t>Cognitively Normal</a:t>
            </a:r>
            <a:endParaRPr lang="en-US" dirty="0"/>
          </a:p>
        </p:txBody>
      </p:sp>
      <p:sp>
        <p:nvSpPr>
          <p:cNvPr id="41" name="Text 22"/>
          <p:cNvSpPr txBox="1"/>
          <p:nvPr/>
        </p:nvSpPr>
        <p:spPr>
          <a:xfrm>
            <a:off x="6486754" y="2000707"/>
            <a:ext cx="5277002" cy="152705"/>
          </a:xfrm>
          <a:prstGeom prst="rect">
            <a:avLst/>
          </a:prstGeom>
          <a:noFill/>
          <a:ln/>
        </p:spPr>
        <p:txBody>
          <a:bodyPr wrap="square" lIns="0" tIns="0" rIns="0" bIns="0" rtlCol="0" anchor="ctr"/>
          <a:lstStyle/>
          <a:p>
            <a:pPr marL="0" indent="0" algn="l">
              <a:buNone/>
            </a:pPr>
            <a:r>
              <a:rPr lang="en-US" sz="1200" b="1" kern="0" spc="45" dirty="0">
                <a:solidFill>
                  <a:srgbClr val="9CA3AF"/>
                </a:solidFill>
                <a:latin typeface="Merriweather" pitchFamily="34" charset="0"/>
                <a:ea typeface="Merriweather" pitchFamily="34" charset="-122"/>
                <a:cs typeface="Merriweather" pitchFamily="34" charset="-120"/>
              </a:rPr>
              <a:t>Interpretation &amp; Risks</a:t>
            </a:r>
            <a:endParaRPr lang="en-US" sz="1200" dirty="0"/>
          </a:p>
        </p:txBody>
      </p:sp>
      <p:sp>
        <p:nvSpPr>
          <p:cNvPr id="42" name="Text 23"/>
          <p:cNvSpPr txBox="1"/>
          <p:nvPr/>
        </p:nvSpPr>
        <p:spPr>
          <a:xfrm>
            <a:off x="6752844" y="2266798"/>
            <a:ext cx="4972507" cy="495605"/>
          </a:xfrm>
          <a:prstGeom prst="rect">
            <a:avLst/>
          </a:prstGeom>
          <a:noFill/>
          <a:ln/>
        </p:spPr>
        <p:txBody>
          <a:bodyPr wrap="square" lIns="0" tIns="0" rIns="0" bIns="0" rtlCol="0" anchor="t"/>
          <a:lstStyle/>
          <a:p>
            <a:pPr marL="0" indent="0" algn="l">
              <a:lnSpc>
                <a:spcPts val="2120"/>
              </a:lnSpc>
              <a:buNone/>
            </a:pPr>
            <a:r>
              <a:rPr lang="en-US" sz="1600" dirty="0">
                <a:solidFill>
                  <a:srgbClr val="374151"/>
                </a:solidFill>
                <a:latin typeface="Merriweather" pitchFamily="34" charset="0"/>
                <a:ea typeface="Merriweather" pitchFamily="34" charset="-122"/>
                <a:cs typeface="Merriweather" pitchFamily="34" charset="-120"/>
              </a:rPr>
              <a:t>Biomarkers are </a:t>
            </a:r>
            <a:r>
              <a:rPr lang="en-US" sz="1600" b="1" dirty="0">
                <a:solidFill>
                  <a:srgbClr val="374151"/>
                </a:solidFill>
                <a:latin typeface="Merriweather" pitchFamily="34" charset="0"/>
                <a:ea typeface="Merriweather" pitchFamily="34" charset="-122"/>
                <a:cs typeface="Merriweather" pitchFamily="34" charset="-120"/>
              </a:rPr>
              <a:t>risk markers</a:t>
            </a:r>
            <a:r>
              <a:rPr lang="en-US" sz="1600" dirty="0">
                <a:solidFill>
                  <a:srgbClr val="374151"/>
                </a:solidFill>
                <a:latin typeface="Merriweather" pitchFamily="34" charset="0"/>
                <a:ea typeface="Merriweather" pitchFamily="34" charset="-122"/>
                <a:cs typeface="Merriweather" pitchFamily="34" charset="-120"/>
              </a:rPr>
              <a:t>, not diagnostic markers (except for presymptomatic AD).</a:t>
            </a:r>
            <a:endParaRPr lang="en-US" sz="1600" dirty="0"/>
          </a:p>
        </p:txBody>
      </p:sp>
      <p:sp>
        <p:nvSpPr>
          <p:cNvPr id="43" name="Text 24"/>
          <p:cNvSpPr txBox="1"/>
          <p:nvPr/>
        </p:nvSpPr>
        <p:spPr>
          <a:xfrm>
            <a:off x="6752844" y="2972238"/>
            <a:ext cx="4972507" cy="495605"/>
          </a:xfrm>
          <a:prstGeom prst="rect">
            <a:avLst/>
          </a:prstGeom>
          <a:noFill/>
          <a:ln/>
        </p:spPr>
        <p:txBody>
          <a:bodyPr wrap="square" lIns="0" tIns="0" rIns="0" bIns="0" rtlCol="0" anchor="t"/>
          <a:lstStyle/>
          <a:p>
            <a:pPr marL="0" indent="0" algn="l">
              <a:lnSpc>
                <a:spcPts val="2120"/>
              </a:lnSpc>
              <a:buNone/>
            </a:pPr>
            <a:r>
              <a:rPr lang="en-US" sz="1600" b="1" dirty="0">
                <a:solidFill>
                  <a:srgbClr val="374151"/>
                </a:solidFill>
                <a:latin typeface="Merriweather" pitchFamily="34" charset="0"/>
                <a:ea typeface="Merriweather" pitchFamily="34" charset="-122"/>
                <a:cs typeface="Merriweather" pitchFamily="34" charset="-120"/>
              </a:rPr>
              <a:t>Unintended Consequences:</a:t>
            </a:r>
            <a:r>
              <a:rPr lang="en-US" sz="1600" dirty="0">
                <a:solidFill>
                  <a:srgbClr val="374151"/>
                </a:solidFill>
                <a:latin typeface="Merriweather" pitchFamily="34" charset="0"/>
                <a:ea typeface="Merriweather" pitchFamily="34" charset="-122"/>
                <a:cs typeface="Merriweather" pitchFamily="34" charset="-120"/>
              </a:rPr>
              <a:t> Diagnostic mislabeling and unalignment of patient discussions.</a:t>
            </a:r>
            <a:endParaRPr lang="en-US" sz="1600" dirty="0"/>
          </a:p>
        </p:txBody>
      </p:sp>
      <p:sp>
        <p:nvSpPr>
          <p:cNvPr id="44" name="Text 25"/>
          <p:cNvSpPr txBox="1"/>
          <p:nvPr/>
        </p:nvSpPr>
        <p:spPr>
          <a:xfrm>
            <a:off x="6752844" y="3882399"/>
            <a:ext cx="4972507" cy="495605"/>
          </a:xfrm>
          <a:prstGeom prst="rect">
            <a:avLst/>
          </a:prstGeom>
          <a:noFill/>
          <a:ln/>
        </p:spPr>
        <p:txBody>
          <a:bodyPr wrap="square" lIns="0" tIns="0" rIns="0" bIns="0" rtlCol="0" anchor="t"/>
          <a:lstStyle/>
          <a:p>
            <a:pPr marL="0" indent="0" algn="l">
              <a:lnSpc>
                <a:spcPts val="2120"/>
              </a:lnSpc>
              <a:buNone/>
            </a:pPr>
            <a:r>
              <a:rPr lang="en-US" sz="1600" dirty="0">
                <a:solidFill>
                  <a:srgbClr val="374151"/>
                </a:solidFill>
                <a:latin typeface="Merriweather" pitchFamily="34" charset="0"/>
                <a:ea typeface="Merriweather" pitchFamily="34" charset="-122"/>
                <a:cs typeface="Merriweather" pitchFamily="34" charset="-120"/>
              </a:rPr>
              <a:t>Significant psychological and societal impacts of premature diagnosis.</a:t>
            </a:r>
            <a:endParaRPr lang="en-US" sz="1600" dirty="0"/>
          </a:p>
        </p:txBody>
      </p:sp>
      <p:sp>
        <p:nvSpPr>
          <p:cNvPr id="45" name="Shape 26"/>
          <p:cNvSpPr/>
          <p:nvPr/>
        </p:nvSpPr>
        <p:spPr>
          <a:xfrm>
            <a:off x="6486754" y="4697354"/>
            <a:ext cx="38405" cy="1238098"/>
          </a:xfrm>
          <a:prstGeom prst="roundRect">
            <a:avLst>
              <a:gd name="adj" fmla="val 146519"/>
            </a:avLst>
          </a:prstGeom>
          <a:solidFill>
            <a:srgbClr val="E5E7EB"/>
          </a:solidFill>
          <a:ln w="12700">
            <a:solidFill>
              <a:srgbClr val="E5E7EB">
                <a:alpha val="0"/>
              </a:srgbClr>
            </a:solidFill>
            <a:prstDash val="solid"/>
          </a:ln>
        </p:spPr>
        <p:txBody>
          <a:bodyPr/>
          <a:lstStyle/>
          <a:p>
            <a:endParaRPr lang="en-CH"/>
          </a:p>
        </p:txBody>
      </p:sp>
      <p:sp>
        <p:nvSpPr>
          <p:cNvPr id="46" name="Text 27"/>
          <p:cNvSpPr txBox="1"/>
          <p:nvPr/>
        </p:nvSpPr>
        <p:spPr>
          <a:xfrm>
            <a:off x="6886346" y="4767256"/>
            <a:ext cx="4724705" cy="191110"/>
          </a:xfrm>
          <a:prstGeom prst="rect">
            <a:avLst/>
          </a:prstGeom>
          <a:noFill/>
          <a:ln/>
        </p:spPr>
        <p:txBody>
          <a:bodyPr wrap="square" lIns="0" tIns="0" rIns="0" bIns="0" rtlCol="0" anchor="ctr"/>
          <a:lstStyle/>
          <a:p>
            <a:pPr marL="0" indent="0" algn="l">
              <a:buNone/>
            </a:pPr>
            <a:r>
              <a:rPr lang="en-US" sz="1000" b="1" dirty="0">
                <a:solidFill>
                  <a:srgbClr val="000000"/>
                </a:solidFill>
                <a:latin typeface="Roboto" pitchFamily="34" charset="0"/>
                <a:ea typeface="Roboto" pitchFamily="34" charset="-122"/>
                <a:cs typeface="Roboto" pitchFamily="34" charset="-120"/>
              </a:rPr>
              <a:t> </a:t>
            </a:r>
            <a:r>
              <a:rPr lang="en-US" sz="1400" b="1" dirty="0">
                <a:solidFill>
                  <a:srgbClr val="000000"/>
                </a:solidFill>
                <a:latin typeface="Roboto" pitchFamily="34" charset="0"/>
                <a:ea typeface="Roboto" pitchFamily="34" charset="-122"/>
                <a:cs typeface="Roboto" pitchFamily="34" charset="-120"/>
              </a:rPr>
              <a:t>Recommendation</a:t>
            </a:r>
            <a:r>
              <a:rPr lang="en-US" sz="1000" b="1" dirty="0">
                <a:solidFill>
                  <a:srgbClr val="000000"/>
                </a:solidFill>
                <a:latin typeface="Roboto" pitchFamily="34" charset="0"/>
                <a:ea typeface="Roboto" pitchFamily="34" charset="-122"/>
                <a:cs typeface="Roboto" pitchFamily="34" charset="-120"/>
              </a:rPr>
              <a:t> </a:t>
            </a:r>
            <a:endParaRPr lang="en-US" sz="1000" dirty="0"/>
          </a:p>
        </p:txBody>
      </p:sp>
      <p:pic>
        <p:nvPicPr>
          <p:cNvPr id="47" name="Image 17" descr="preencoded.png"/>
          <p:cNvPicPr>
            <a:picLocks noChangeAspect="1"/>
          </p:cNvPicPr>
          <p:nvPr/>
        </p:nvPicPr>
        <p:blipFill>
          <a:blip r:embed="rId14"/>
          <a:srcRect/>
          <a:stretch/>
        </p:blipFill>
        <p:spPr>
          <a:xfrm>
            <a:off x="6676949" y="4796517"/>
            <a:ext cx="133502" cy="133502"/>
          </a:xfrm>
          <a:prstGeom prst="rect">
            <a:avLst/>
          </a:prstGeom>
        </p:spPr>
      </p:pic>
      <p:sp>
        <p:nvSpPr>
          <p:cNvPr id="48" name="Text 28"/>
          <p:cNvSpPr txBox="1"/>
          <p:nvPr/>
        </p:nvSpPr>
        <p:spPr>
          <a:xfrm>
            <a:off x="6676949" y="5034261"/>
            <a:ext cx="4896612" cy="372161"/>
          </a:xfrm>
          <a:prstGeom prst="rect">
            <a:avLst/>
          </a:prstGeom>
          <a:noFill/>
          <a:ln/>
        </p:spPr>
        <p:txBody>
          <a:bodyPr wrap="square" lIns="0" tIns="0" rIns="0" bIns="0" rtlCol="0" anchor="t"/>
          <a:lstStyle/>
          <a:p>
            <a:pPr marL="0" indent="0" algn="l">
              <a:buNone/>
            </a:pPr>
            <a:r>
              <a:rPr lang="en-US" sz="1400" dirty="0">
                <a:solidFill>
                  <a:srgbClr val="1F2937"/>
                </a:solidFill>
                <a:latin typeface="Merriweather" pitchFamily="34" charset="0"/>
                <a:ea typeface="Merriweather" pitchFamily="34" charset="-122"/>
                <a:cs typeface="Merriweather" pitchFamily="34" charset="-120"/>
              </a:rPr>
              <a:t> Routine testing should be primarily for </a:t>
            </a:r>
            <a:r>
              <a:rPr lang="en-US" sz="1400" b="1" dirty="0">
                <a:solidFill>
                  <a:srgbClr val="1F2937"/>
                </a:solidFill>
                <a:latin typeface="Merriweather" pitchFamily="34" charset="0"/>
                <a:ea typeface="Merriweather" pitchFamily="34" charset="-122"/>
                <a:cs typeface="Merriweather" pitchFamily="34" charset="-120"/>
              </a:rPr>
              <a:t>research purposes</a:t>
            </a:r>
            <a:r>
              <a:rPr lang="en-US" sz="1400" dirty="0">
                <a:solidFill>
                  <a:srgbClr val="1F2937"/>
                </a:solidFill>
                <a:latin typeface="Merriweather" pitchFamily="34" charset="0"/>
                <a:ea typeface="Merriweather" pitchFamily="34" charset="-122"/>
                <a:cs typeface="Merriweather" pitchFamily="34" charset="-120"/>
              </a:rPr>
              <a:t> and in specialised prevention centers for risk stratification. </a:t>
            </a:r>
            <a:endParaRPr lang="en-US" sz="1400" dirty="0"/>
          </a:p>
        </p:txBody>
      </p:sp>
      <p:sp>
        <p:nvSpPr>
          <p:cNvPr id="49" name="Text 29"/>
          <p:cNvSpPr txBox="1"/>
          <p:nvPr/>
        </p:nvSpPr>
        <p:spPr>
          <a:xfrm>
            <a:off x="6860743" y="5719954"/>
            <a:ext cx="4750308" cy="191110"/>
          </a:xfrm>
          <a:prstGeom prst="rect">
            <a:avLst/>
          </a:prstGeom>
          <a:noFill/>
          <a:ln/>
        </p:spPr>
        <p:txBody>
          <a:bodyPr wrap="square" lIns="0" tIns="0" rIns="0" bIns="0" rtlCol="0" anchor="ctr"/>
          <a:lstStyle/>
          <a:p>
            <a:pPr marL="0" indent="0" algn="l">
              <a:buNone/>
            </a:pPr>
            <a:r>
              <a:rPr lang="en-US" sz="1400" dirty="0">
                <a:solidFill>
                  <a:srgbClr val="1F2937"/>
                </a:solidFill>
                <a:latin typeface="Merriweather" pitchFamily="34" charset="0"/>
                <a:ea typeface="Merriweather" pitchFamily="34" charset="-122"/>
                <a:cs typeface="Merriweather" pitchFamily="34" charset="-120"/>
              </a:rPr>
              <a:t> Focus on risk assessment &amp; reduction. </a:t>
            </a:r>
            <a:endParaRPr lang="en-US" sz="1400" dirty="0"/>
          </a:p>
        </p:txBody>
      </p:sp>
      <p:pic>
        <p:nvPicPr>
          <p:cNvPr id="50" name="Image 18" descr="preencoded.png"/>
          <p:cNvPicPr>
            <a:picLocks noChangeAspect="1"/>
          </p:cNvPicPr>
          <p:nvPr/>
        </p:nvPicPr>
        <p:blipFill>
          <a:blip r:embed="rId15"/>
          <a:srcRect t="-1100" b="-1100"/>
          <a:stretch/>
        </p:blipFill>
        <p:spPr>
          <a:xfrm>
            <a:off x="6676949" y="5777356"/>
            <a:ext cx="114300" cy="133502"/>
          </a:xfrm>
          <a:prstGeom prst="rect">
            <a:avLst/>
          </a:prstGeom>
        </p:spPr>
      </p:pic>
      <p:sp>
        <p:nvSpPr>
          <p:cNvPr id="51" name="Shape 30"/>
          <p:cNvSpPr/>
          <p:nvPr/>
        </p:nvSpPr>
        <p:spPr>
          <a:xfrm>
            <a:off x="0" y="6238951"/>
            <a:ext cx="12191695" cy="619049"/>
          </a:xfrm>
          <a:prstGeom prst="rect">
            <a:avLst/>
          </a:prstGeom>
          <a:solidFill>
            <a:srgbClr val="1F2937"/>
          </a:solidFill>
          <a:ln/>
        </p:spPr>
        <p:txBody>
          <a:bodyPr/>
          <a:lstStyle/>
          <a:p>
            <a:endParaRPr lang="en-CH"/>
          </a:p>
        </p:txBody>
      </p:sp>
      <p:sp>
        <p:nvSpPr>
          <p:cNvPr id="52" name="Shape 31"/>
          <p:cNvSpPr/>
          <p:nvPr/>
        </p:nvSpPr>
        <p:spPr>
          <a:xfrm>
            <a:off x="0" y="6238951"/>
            <a:ext cx="12191695" cy="9144"/>
          </a:xfrm>
          <a:prstGeom prst="rect">
            <a:avLst/>
          </a:prstGeom>
          <a:solidFill>
            <a:srgbClr val="4B5563"/>
          </a:solidFill>
          <a:ln w="12700">
            <a:solidFill>
              <a:srgbClr val="4B5563">
                <a:alpha val="0"/>
              </a:srgbClr>
            </a:solidFill>
            <a:prstDash val="solid"/>
          </a:ln>
        </p:spPr>
        <p:txBody>
          <a:bodyPr/>
          <a:lstStyle/>
          <a:p>
            <a:endParaRPr lang="en-CH"/>
          </a:p>
        </p:txBody>
      </p:sp>
      <p:sp>
        <p:nvSpPr>
          <p:cNvPr id="53" name="Shape 32"/>
          <p:cNvSpPr/>
          <p:nvPr/>
        </p:nvSpPr>
        <p:spPr>
          <a:xfrm>
            <a:off x="381305" y="6362395"/>
            <a:ext cx="381305" cy="381305"/>
          </a:xfrm>
          <a:prstGeom prst="ellipse">
            <a:avLst/>
          </a:prstGeom>
          <a:solidFill>
            <a:srgbClr val="374151"/>
          </a:solidFill>
          <a:ln w="12700">
            <a:solidFill>
              <a:srgbClr val="FFFFFF">
                <a:alpha val="0"/>
              </a:srgbClr>
            </a:solidFill>
            <a:prstDash val="solid"/>
          </a:ln>
        </p:spPr>
        <p:txBody>
          <a:bodyPr/>
          <a:lstStyle/>
          <a:p>
            <a:endParaRPr lang="en-CH"/>
          </a:p>
        </p:txBody>
      </p:sp>
      <p:pic>
        <p:nvPicPr>
          <p:cNvPr id="54" name="Image 19" descr="preencoded.png"/>
          <p:cNvPicPr>
            <a:picLocks noChangeAspect="1"/>
          </p:cNvPicPr>
          <p:nvPr/>
        </p:nvPicPr>
        <p:blipFill>
          <a:blip r:embed="rId16"/>
          <a:srcRect t="-100" b="-100"/>
          <a:stretch/>
        </p:blipFill>
        <p:spPr>
          <a:xfrm>
            <a:off x="514807" y="6476695"/>
            <a:ext cx="114300" cy="152705"/>
          </a:xfrm>
          <a:prstGeom prst="rect">
            <a:avLst/>
          </a:prstGeom>
        </p:spPr>
      </p:pic>
      <p:sp>
        <p:nvSpPr>
          <p:cNvPr id="55" name="Text 33"/>
          <p:cNvSpPr txBox="1"/>
          <p:nvPr/>
        </p:nvSpPr>
        <p:spPr>
          <a:xfrm>
            <a:off x="914400" y="6354302"/>
            <a:ext cx="4868832" cy="191110"/>
          </a:xfrm>
          <a:prstGeom prst="rect">
            <a:avLst/>
          </a:prstGeom>
          <a:noFill/>
          <a:ln/>
        </p:spPr>
        <p:txBody>
          <a:bodyPr wrap="square" lIns="0" tIns="0" rIns="0" bIns="0" rtlCol="0" anchor="ctr"/>
          <a:lstStyle/>
          <a:p>
            <a:pPr marL="0" indent="0" algn="l">
              <a:buNone/>
            </a:pPr>
            <a:r>
              <a:rPr lang="en-US" sz="1400" b="1" dirty="0">
                <a:solidFill>
                  <a:srgbClr val="FFFFFF"/>
                </a:solidFill>
                <a:latin typeface="Roboto" pitchFamily="34" charset="0"/>
                <a:ea typeface="Roboto" pitchFamily="34" charset="-122"/>
                <a:cs typeface="Roboto" pitchFamily="34" charset="-120"/>
              </a:rPr>
              <a:t>A diagnosis of AD is not "just semantics"</a:t>
            </a:r>
            <a:endParaRPr lang="en-US" sz="1400" dirty="0"/>
          </a:p>
        </p:txBody>
      </p:sp>
      <p:sp>
        <p:nvSpPr>
          <p:cNvPr id="56" name="Text 34"/>
          <p:cNvSpPr txBox="1"/>
          <p:nvPr/>
        </p:nvSpPr>
        <p:spPr>
          <a:xfrm>
            <a:off x="914400" y="6613651"/>
            <a:ext cx="5362956" cy="152705"/>
          </a:xfrm>
          <a:prstGeom prst="rect">
            <a:avLst/>
          </a:prstGeom>
          <a:noFill/>
          <a:ln/>
        </p:spPr>
        <p:txBody>
          <a:bodyPr wrap="square" lIns="0" tIns="0" rIns="0" bIns="0" rtlCol="0" anchor="ctr"/>
          <a:lstStyle/>
          <a:p>
            <a:pPr marL="0" indent="0" algn="l">
              <a:buNone/>
            </a:pPr>
            <a:r>
              <a:rPr lang="en-US" sz="1400" i="1" dirty="0">
                <a:solidFill>
                  <a:srgbClr val="D1D5DB"/>
                </a:solidFill>
                <a:latin typeface="Merriweather" pitchFamily="34" charset="0"/>
                <a:ea typeface="Merriweather" pitchFamily="34" charset="-122"/>
                <a:cs typeface="Merriweather" pitchFamily="34" charset="-120"/>
              </a:rPr>
              <a:t>Behind different concepts lie different strategies of management.</a:t>
            </a:r>
            <a:endParaRPr lang="en-US" sz="1400" dirty="0"/>
          </a:p>
        </p:txBody>
      </p:sp>
      <p:sp>
        <p:nvSpPr>
          <p:cNvPr id="57" name="Shape 35"/>
          <p:cNvSpPr/>
          <p:nvPr/>
        </p:nvSpPr>
        <p:spPr>
          <a:xfrm>
            <a:off x="11296498" y="6142106"/>
            <a:ext cx="57607" cy="57607"/>
          </a:xfrm>
          <a:prstGeom prst="ellipse">
            <a:avLst/>
          </a:prstGeom>
          <a:solidFill>
            <a:srgbClr val="9CA3AF">
              <a:alpha val="50000"/>
            </a:srgbClr>
          </a:solidFill>
          <a:ln w="12700">
            <a:solidFill>
              <a:srgbClr val="FFFFFF">
                <a:alpha val="0"/>
              </a:srgbClr>
            </a:solidFill>
            <a:prstDash val="solid"/>
          </a:ln>
        </p:spPr>
        <p:txBody>
          <a:bodyPr/>
          <a:lstStyle/>
          <a:p>
            <a:endParaRPr lang="en-CH"/>
          </a:p>
        </p:txBody>
      </p:sp>
      <p:sp>
        <p:nvSpPr>
          <p:cNvPr id="58" name="Shape 36"/>
          <p:cNvSpPr/>
          <p:nvPr/>
        </p:nvSpPr>
        <p:spPr>
          <a:xfrm>
            <a:off x="11410798" y="6142106"/>
            <a:ext cx="57607" cy="57607"/>
          </a:xfrm>
          <a:prstGeom prst="ellipse">
            <a:avLst/>
          </a:prstGeom>
          <a:solidFill>
            <a:srgbClr val="9CA3AF">
              <a:alpha val="50000"/>
            </a:srgbClr>
          </a:solidFill>
          <a:ln w="12700">
            <a:solidFill>
              <a:srgbClr val="FFFFFF">
                <a:alpha val="0"/>
              </a:srgbClr>
            </a:solidFill>
            <a:prstDash val="solid"/>
          </a:ln>
        </p:spPr>
        <p:txBody>
          <a:bodyPr/>
          <a:lstStyle/>
          <a:p>
            <a:endParaRPr lang="en-CH"/>
          </a:p>
        </p:txBody>
      </p:sp>
      <p:sp>
        <p:nvSpPr>
          <p:cNvPr id="59" name="Shape 37"/>
          <p:cNvSpPr/>
          <p:nvPr/>
        </p:nvSpPr>
        <p:spPr>
          <a:xfrm>
            <a:off x="11525098" y="6142106"/>
            <a:ext cx="57607" cy="57607"/>
          </a:xfrm>
          <a:prstGeom prst="ellipse">
            <a:avLst/>
          </a:prstGeom>
          <a:solidFill>
            <a:srgbClr val="9CA3AF">
              <a:alpha val="50000"/>
            </a:srgbClr>
          </a:solidFill>
          <a:ln w="12700">
            <a:solidFill>
              <a:srgbClr val="FFFFFF">
                <a:alpha val="0"/>
              </a:srgbClr>
            </a:solidFill>
            <a:prstDash val="solid"/>
          </a:ln>
        </p:spPr>
        <p:txBody>
          <a:bodyPr/>
          <a:lstStyle/>
          <a:p>
            <a:endParaRPr lang="en-CH"/>
          </a:p>
        </p:txBody>
      </p:sp>
      <p:sp>
        <p:nvSpPr>
          <p:cNvPr id="60" name="Shape 38"/>
          <p:cNvSpPr/>
          <p:nvPr/>
        </p:nvSpPr>
        <p:spPr>
          <a:xfrm>
            <a:off x="11639398" y="6142106"/>
            <a:ext cx="57607" cy="57607"/>
          </a:xfrm>
          <a:prstGeom prst="ellipse">
            <a:avLst/>
          </a:prstGeom>
          <a:solidFill>
            <a:srgbClr val="FFFFFF">
              <a:alpha val="50000"/>
            </a:srgbClr>
          </a:solidFill>
          <a:ln w="12700">
            <a:solidFill>
              <a:srgbClr val="FFFFFF">
                <a:alpha val="0"/>
              </a:srgbClr>
            </a:solidFill>
            <a:prstDash val="solid"/>
          </a:ln>
        </p:spPr>
        <p:txBody>
          <a:bodyPr/>
          <a:lstStyle/>
          <a:p>
            <a:endParaRPr lang="en-CH"/>
          </a:p>
        </p:txBody>
      </p:sp>
      <p:sp>
        <p:nvSpPr>
          <p:cNvPr id="61" name="Shape 39"/>
          <p:cNvSpPr/>
          <p:nvPr/>
        </p:nvSpPr>
        <p:spPr>
          <a:xfrm>
            <a:off x="11753698" y="6142106"/>
            <a:ext cx="57607" cy="57607"/>
          </a:xfrm>
          <a:prstGeom prst="ellipse">
            <a:avLst/>
          </a:prstGeom>
          <a:solidFill>
            <a:srgbClr val="9CA3AF">
              <a:alpha val="50000"/>
            </a:srgbClr>
          </a:solidFill>
          <a:ln w="12700">
            <a:solidFill>
              <a:srgbClr val="FFFFFF">
                <a:alpha val="0"/>
              </a:srgbClr>
            </a:solidFill>
            <a:prstDash val="solid"/>
          </a:ln>
        </p:spPr>
        <p:txBody>
          <a:bodyPr/>
          <a:lstStyle/>
          <a:p>
            <a:endParaRPr lang="en-CH"/>
          </a:p>
        </p:txBody>
      </p:sp>
      <p:pic>
        <p:nvPicPr>
          <p:cNvPr id="62" name="Image 20" descr="preencoded.png"/>
          <p:cNvPicPr>
            <a:picLocks noChangeAspect="1"/>
          </p:cNvPicPr>
          <p:nvPr/>
        </p:nvPicPr>
        <p:blipFill>
          <a:blip r:embed="rId17"/>
          <a:srcRect/>
          <a:stretch/>
        </p:blipFill>
        <p:spPr>
          <a:xfrm>
            <a:off x="2382701" y="3947727"/>
            <a:ext cx="1429207" cy="1429207"/>
          </a:xfrm>
          <a:prstGeom prst="rect">
            <a:avLst/>
          </a:prstGeom>
        </p:spPr>
      </p:pic>
      <p:pic>
        <p:nvPicPr>
          <p:cNvPr id="63" name="Image 21" descr="preencoded.png"/>
          <p:cNvPicPr>
            <a:picLocks noChangeAspect="1"/>
          </p:cNvPicPr>
          <p:nvPr/>
        </p:nvPicPr>
        <p:blipFill>
          <a:blip r:embed="rId18"/>
          <a:srcRect l="-266" r="-266"/>
          <a:stretch/>
        </p:blipFill>
        <p:spPr>
          <a:xfrm>
            <a:off x="2934998" y="4424130"/>
            <a:ext cx="323698" cy="286207"/>
          </a:xfrm>
          <a:prstGeom prst="rect">
            <a:avLst/>
          </a:prstGeom>
        </p:spPr>
      </p:pic>
      <p:sp>
        <p:nvSpPr>
          <p:cNvPr id="64" name="Text 40"/>
          <p:cNvSpPr txBox="1"/>
          <p:nvPr/>
        </p:nvSpPr>
        <p:spPr>
          <a:xfrm>
            <a:off x="2829842" y="4747827"/>
            <a:ext cx="619963" cy="152705"/>
          </a:xfrm>
          <a:prstGeom prst="rect">
            <a:avLst/>
          </a:prstGeom>
          <a:noFill/>
          <a:ln/>
        </p:spPr>
        <p:txBody>
          <a:bodyPr wrap="square" lIns="0" tIns="0" rIns="0" bIns="0" rtlCol="0" anchor="ctr"/>
          <a:lstStyle/>
          <a:p>
            <a:pPr marL="0" indent="0" algn="l">
              <a:buNone/>
            </a:pPr>
            <a:r>
              <a:rPr lang="en-US" sz="900" b="1" kern="0" spc="45" dirty="0">
                <a:solidFill>
                  <a:srgbClr val="6B7280"/>
                </a:solidFill>
                <a:latin typeface="Roboto" pitchFamily="34" charset="0"/>
                <a:ea typeface="Roboto" pitchFamily="34" charset="-122"/>
                <a:cs typeface="Roboto" pitchFamily="34" charset="-120"/>
              </a:rPr>
              <a:t>SPEAKER</a:t>
            </a:r>
            <a:endParaRPr lang="en-US" sz="900" dirty="0"/>
          </a:p>
        </p:txBody>
      </p:sp>
      <p:sp>
        <p:nvSpPr>
          <p:cNvPr id="65" name="Shape 3">
            <a:extLst>
              <a:ext uri="{FF2B5EF4-FFF2-40B4-BE49-F238E27FC236}">
                <a16:creationId xmlns:a16="http://schemas.microsoft.com/office/drawing/2014/main" id="{FEB761E3-34AD-8709-0EAA-3463E6825384}"/>
              </a:ext>
            </a:extLst>
          </p:cNvPr>
          <p:cNvSpPr/>
          <p:nvPr/>
        </p:nvSpPr>
        <p:spPr>
          <a:xfrm>
            <a:off x="0" y="726770"/>
            <a:ext cx="12191695" cy="38405"/>
          </a:xfrm>
          <a:prstGeom prst="rect">
            <a:avLst/>
          </a:prstGeom>
          <a:solidFill>
            <a:srgbClr val="CF012D"/>
          </a:solidFill>
          <a:ln w="12700">
            <a:noFill/>
            <a:prstDash val="solid"/>
          </a:ln>
        </p:spPr>
        <p:txBody>
          <a:bodyPr/>
          <a:lstStyle/>
          <a:p>
            <a:endParaRPr lang="en-CH"/>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0F0F0"/>
          </a:solidFill>
          <a:ln w="12700">
            <a:solidFill>
              <a:srgbClr val="FFFFFF">
                <a:alpha val="0"/>
              </a:srgbClr>
            </a:solidFill>
            <a:prstDash val="solid"/>
          </a:ln>
        </p:spPr>
        <p:txBody>
          <a:bodyPr/>
          <a:lstStyle/>
          <a:p>
            <a:endParaRPr lang="en-CH"/>
          </a:p>
        </p:txBody>
      </p:sp>
      <p:pic>
        <p:nvPicPr>
          <p:cNvPr id="3" name="Image 0" descr="preencoded.png"/>
          <p:cNvPicPr>
            <a:picLocks noChangeAspect="1"/>
          </p:cNvPicPr>
          <p:nvPr/>
        </p:nvPicPr>
        <p:blipFill>
          <a:blip r:embed="rId3"/>
          <a:srcRect t="-1" b="-1"/>
          <a:stretch/>
        </p:blipFill>
        <p:spPr>
          <a:xfrm>
            <a:off x="0" y="0"/>
            <a:ext cx="12191695" cy="6858000"/>
          </a:xfrm>
          <a:prstGeom prst="rect">
            <a:avLst/>
          </a:prstGeom>
        </p:spPr>
      </p:pic>
      <p:sp>
        <p:nvSpPr>
          <p:cNvPr id="4" name="Shape 1"/>
          <p:cNvSpPr/>
          <p:nvPr/>
        </p:nvSpPr>
        <p:spPr>
          <a:xfrm>
            <a:off x="0" y="0"/>
            <a:ext cx="12191695" cy="6858000"/>
          </a:xfrm>
          <a:prstGeom prst="rect">
            <a:avLst/>
          </a:prstGeom>
          <a:solidFill>
            <a:srgbClr val="F8FAFC"/>
          </a:solidFill>
          <a:ln w="12700">
            <a:solidFill>
              <a:srgbClr val="FFFFFF">
                <a:alpha val="0"/>
              </a:srgbClr>
            </a:solidFill>
            <a:prstDash val="solid"/>
          </a:ln>
        </p:spPr>
        <p:txBody>
          <a:bodyPr/>
          <a:lstStyle/>
          <a:p>
            <a:endParaRPr lang="en-CH"/>
          </a:p>
        </p:txBody>
      </p:sp>
      <p:pic>
        <p:nvPicPr>
          <p:cNvPr id="5" name="Image 1" descr="preencoded.png"/>
          <p:cNvPicPr>
            <a:picLocks noChangeAspect="1"/>
          </p:cNvPicPr>
          <p:nvPr/>
        </p:nvPicPr>
        <p:blipFill>
          <a:blip r:embed="rId4">
            <a:alphaModFix amt="50000"/>
          </a:blip>
          <a:srcRect l="-2083" r="-2083"/>
          <a:stretch/>
        </p:blipFill>
        <p:spPr>
          <a:xfrm>
            <a:off x="0" y="1371600"/>
            <a:ext cx="12191695" cy="9144"/>
          </a:xfrm>
          <a:prstGeom prst="rect">
            <a:avLst/>
          </a:prstGeom>
        </p:spPr>
      </p:pic>
      <p:pic>
        <p:nvPicPr>
          <p:cNvPr id="6" name="Image 2" descr="preencoded.png"/>
          <p:cNvPicPr>
            <a:picLocks noChangeAspect="1"/>
          </p:cNvPicPr>
          <p:nvPr/>
        </p:nvPicPr>
        <p:blipFill>
          <a:blip r:embed="rId4">
            <a:alphaModFix amt="50000"/>
          </a:blip>
          <a:srcRect l="-2083" r="-2083"/>
          <a:stretch/>
        </p:blipFill>
        <p:spPr>
          <a:xfrm>
            <a:off x="0" y="2743200"/>
            <a:ext cx="12191695" cy="9144"/>
          </a:xfrm>
          <a:prstGeom prst="rect">
            <a:avLst/>
          </a:prstGeom>
        </p:spPr>
      </p:pic>
      <p:pic>
        <p:nvPicPr>
          <p:cNvPr id="7" name="Image 3" descr="preencoded.png"/>
          <p:cNvPicPr>
            <a:picLocks noChangeAspect="1"/>
          </p:cNvPicPr>
          <p:nvPr/>
        </p:nvPicPr>
        <p:blipFill>
          <a:blip r:embed="rId4">
            <a:alphaModFix amt="50000"/>
          </a:blip>
          <a:srcRect l="-2083" r="-2083"/>
          <a:stretch/>
        </p:blipFill>
        <p:spPr>
          <a:xfrm>
            <a:off x="0" y="4114800"/>
            <a:ext cx="12191695" cy="9144"/>
          </a:xfrm>
          <a:prstGeom prst="rect">
            <a:avLst/>
          </a:prstGeom>
        </p:spPr>
      </p:pic>
      <p:pic>
        <p:nvPicPr>
          <p:cNvPr id="8" name="Image 4" descr="preencoded.png"/>
          <p:cNvPicPr>
            <a:picLocks noChangeAspect="1"/>
          </p:cNvPicPr>
          <p:nvPr/>
        </p:nvPicPr>
        <p:blipFill>
          <a:blip r:embed="rId4">
            <a:alphaModFix amt="50000"/>
          </a:blip>
          <a:srcRect l="-2083" r="-2083"/>
          <a:stretch/>
        </p:blipFill>
        <p:spPr>
          <a:xfrm>
            <a:off x="0" y="5486400"/>
            <a:ext cx="12191695" cy="9144"/>
          </a:xfrm>
          <a:prstGeom prst="rect">
            <a:avLst/>
          </a:prstGeom>
        </p:spPr>
      </p:pic>
      <p:pic>
        <p:nvPicPr>
          <p:cNvPr id="9" name="Image 5" descr="preencoded.png"/>
          <p:cNvPicPr>
            <a:picLocks noChangeAspect="1"/>
          </p:cNvPicPr>
          <p:nvPr/>
        </p:nvPicPr>
        <p:blipFill>
          <a:blip r:embed="rId5">
            <a:alphaModFix amt="50000"/>
          </a:blip>
          <a:srcRect t="-2083" b="-2083"/>
          <a:stretch/>
        </p:blipFill>
        <p:spPr>
          <a:xfrm>
            <a:off x="2438705" y="0"/>
            <a:ext cx="9144" cy="6858000"/>
          </a:xfrm>
          <a:prstGeom prst="rect">
            <a:avLst/>
          </a:prstGeom>
        </p:spPr>
      </p:pic>
      <p:pic>
        <p:nvPicPr>
          <p:cNvPr id="10" name="Image 6" descr="preencoded.png"/>
          <p:cNvPicPr>
            <a:picLocks noChangeAspect="1"/>
          </p:cNvPicPr>
          <p:nvPr/>
        </p:nvPicPr>
        <p:blipFill>
          <a:blip r:embed="rId5">
            <a:alphaModFix amt="50000"/>
          </a:blip>
          <a:srcRect t="-2083" b="-2083"/>
          <a:stretch/>
        </p:blipFill>
        <p:spPr>
          <a:xfrm>
            <a:off x="4876495" y="0"/>
            <a:ext cx="9144" cy="6858000"/>
          </a:xfrm>
          <a:prstGeom prst="rect">
            <a:avLst/>
          </a:prstGeom>
        </p:spPr>
      </p:pic>
      <p:pic>
        <p:nvPicPr>
          <p:cNvPr id="11" name="Image 7" descr="preencoded.png"/>
          <p:cNvPicPr>
            <a:picLocks noChangeAspect="1"/>
          </p:cNvPicPr>
          <p:nvPr/>
        </p:nvPicPr>
        <p:blipFill>
          <a:blip r:embed="rId5">
            <a:alphaModFix amt="50000"/>
          </a:blip>
          <a:srcRect t="-2083" b="-2083"/>
          <a:stretch/>
        </p:blipFill>
        <p:spPr>
          <a:xfrm>
            <a:off x="7315200" y="0"/>
            <a:ext cx="9144" cy="6858000"/>
          </a:xfrm>
          <a:prstGeom prst="rect">
            <a:avLst/>
          </a:prstGeom>
        </p:spPr>
      </p:pic>
      <p:pic>
        <p:nvPicPr>
          <p:cNvPr id="12" name="Image 8" descr="preencoded.png"/>
          <p:cNvPicPr>
            <a:picLocks noChangeAspect="1"/>
          </p:cNvPicPr>
          <p:nvPr/>
        </p:nvPicPr>
        <p:blipFill>
          <a:blip r:embed="rId5">
            <a:alphaModFix amt="50000"/>
          </a:blip>
          <a:srcRect t="-2083" b="-2083"/>
          <a:stretch/>
        </p:blipFill>
        <p:spPr>
          <a:xfrm>
            <a:off x="9753905" y="0"/>
            <a:ext cx="9144" cy="6858000"/>
          </a:xfrm>
          <a:prstGeom prst="rect">
            <a:avLst/>
          </a:prstGeom>
        </p:spPr>
      </p:pic>
      <p:pic>
        <p:nvPicPr>
          <p:cNvPr id="13" name="Image 9" descr="preencoded.png"/>
          <p:cNvPicPr>
            <a:picLocks noChangeAspect="1"/>
          </p:cNvPicPr>
          <p:nvPr/>
        </p:nvPicPr>
        <p:blipFill>
          <a:blip r:embed="rId6"/>
          <a:srcRect l="-19" r="-19"/>
          <a:stretch/>
        </p:blipFill>
        <p:spPr>
          <a:xfrm>
            <a:off x="0" y="0"/>
            <a:ext cx="12191695" cy="761695"/>
          </a:xfrm>
          <a:prstGeom prst="rect">
            <a:avLst/>
          </a:prstGeom>
        </p:spPr>
      </p:pic>
      <p:sp>
        <p:nvSpPr>
          <p:cNvPr id="14" name="Shape 2"/>
          <p:cNvSpPr/>
          <p:nvPr/>
        </p:nvSpPr>
        <p:spPr>
          <a:xfrm>
            <a:off x="381305" y="171907"/>
            <a:ext cx="75895" cy="381305"/>
          </a:xfrm>
          <a:prstGeom prst="rect">
            <a:avLst/>
          </a:prstGeom>
          <a:solidFill>
            <a:srgbClr val="1E3A8A"/>
          </a:solidFill>
          <a:ln w="12700">
            <a:solidFill>
              <a:srgbClr val="FFFFFF">
                <a:alpha val="0"/>
              </a:srgbClr>
            </a:solidFill>
            <a:prstDash val="solid"/>
          </a:ln>
        </p:spPr>
        <p:txBody>
          <a:bodyPr/>
          <a:lstStyle/>
          <a:p>
            <a:endParaRPr lang="en-CH"/>
          </a:p>
        </p:txBody>
      </p:sp>
      <p:sp>
        <p:nvSpPr>
          <p:cNvPr id="15" name="Text 3"/>
          <p:cNvSpPr txBox="1"/>
          <p:nvPr/>
        </p:nvSpPr>
        <p:spPr>
          <a:xfrm>
            <a:off x="609905" y="133502"/>
            <a:ext cx="3707892" cy="305410"/>
          </a:xfrm>
          <a:prstGeom prst="rect">
            <a:avLst/>
          </a:prstGeom>
          <a:noFill/>
          <a:ln/>
        </p:spPr>
        <p:txBody>
          <a:bodyPr wrap="square" lIns="0" tIns="0" rIns="0" bIns="0" rtlCol="0" anchor="ctr"/>
          <a:lstStyle/>
          <a:p>
            <a:pPr marL="0" indent="0" algn="l">
              <a:buNone/>
            </a:pPr>
            <a:r>
              <a:rPr lang="en-US" sz="1800" b="1" kern="0" spc="-45" dirty="0">
                <a:solidFill>
                  <a:srgbClr val="111827"/>
                </a:solidFill>
                <a:latin typeface="Roboto" pitchFamily="34" charset="0"/>
                <a:ea typeface="Roboto" pitchFamily="34" charset="-122"/>
                <a:cs typeface="Roboto" pitchFamily="34" charset="-120"/>
              </a:rPr>
              <a:t>Conclusions &amp; Future Directions</a:t>
            </a:r>
            <a:endParaRPr lang="en-US" sz="1800" dirty="0"/>
          </a:p>
        </p:txBody>
      </p:sp>
      <p:sp>
        <p:nvSpPr>
          <p:cNvPr id="16" name="Text 4"/>
          <p:cNvSpPr txBox="1"/>
          <p:nvPr/>
        </p:nvSpPr>
        <p:spPr>
          <a:xfrm>
            <a:off x="609905" y="437998"/>
            <a:ext cx="3238805" cy="152705"/>
          </a:xfrm>
          <a:prstGeom prst="rect">
            <a:avLst/>
          </a:prstGeom>
          <a:noFill/>
          <a:ln/>
        </p:spPr>
        <p:txBody>
          <a:bodyPr wrap="square" lIns="0" tIns="0" rIns="0" bIns="0" rtlCol="0" anchor="ctr"/>
          <a:lstStyle/>
          <a:p>
            <a:pPr marL="0" indent="0" algn="l">
              <a:buNone/>
            </a:pPr>
            <a:r>
              <a:rPr lang="en-US" sz="900" b="1" kern="0" spc="45" dirty="0">
                <a:solidFill>
                  <a:srgbClr val="000000"/>
                </a:solidFill>
                <a:latin typeface="Roboto" pitchFamily="34" charset="0"/>
                <a:ea typeface="Roboto" pitchFamily="34" charset="-122"/>
                <a:cs typeface="Roboto" pitchFamily="34" charset="-120"/>
              </a:rPr>
              <a:t>Summary of IWG Recommendations</a:t>
            </a:r>
            <a:endParaRPr lang="en-US" sz="900" dirty="0"/>
          </a:p>
        </p:txBody>
      </p:sp>
      <p:sp>
        <p:nvSpPr>
          <p:cNvPr id="17" name="Shape 5"/>
          <p:cNvSpPr/>
          <p:nvPr/>
        </p:nvSpPr>
        <p:spPr>
          <a:xfrm>
            <a:off x="10159898" y="200254"/>
            <a:ext cx="1152144" cy="323698"/>
          </a:xfrm>
          <a:prstGeom prst="roundRect">
            <a:avLst>
              <a:gd name="adj" fmla="val 282486"/>
            </a:avLst>
          </a:prstGeom>
          <a:solidFill>
            <a:srgbClr val="F9FAFB"/>
          </a:solidFill>
          <a:ln w="12700">
            <a:solidFill>
              <a:srgbClr val="E5E7EB"/>
            </a:solidFill>
            <a:prstDash val="solid"/>
          </a:ln>
        </p:spPr>
        <p:txBody>
          <a:bodyPr/>
          <a:lstStyle/>
          <a:p>
            <a:endParaRPr lang="en-CH"/>
          </a:p>
        </p:txBody>
      </p:sp>
      <p:sp>
        <p:nvSpPr>
          <p:cNvPr id="18" name="Shape 6"/>
          <p:cNvSpPr/>
          <p:nvPr/>
        </p:nvSpPr>
        <p:spPr>
          <a:xfrm>
            <a:off x="10283342" y="247802"/>
            <a:ext cx="228600" cy="228600"/>
          </a:xfrm>
          <a:prstGeom prst="ellipse">
            <a:avLst/>
          </a:prstGeom>
          <a:solidFill>
            <a:srgbClr val="DBEAFE"/>
          </a:solidFill>
          <a:ln w="12700">
            <a:solidFill>
              <a:srgbClr val="FFFFFF">
                <a:alpha val="0"/>
              </a:srgbClr>
            </a:solidFill>
            <a:prstDash val="solid"/>
          </a:ln>
        </p:spPr>
        <p:txBody>
          <a:bodyPr/>
          <a:lstStyle/>
          <a:p>
            <a:endParaRPr lang="en-CH"/>
          </a:p>
        </p:txBody>
      </p:sp>
      <p:pic>
        <p:nvPicPr>
          <p:cNvPr id="19" name="Image 10" descr="preencoded.png"/>
          <p:cNvPicPr>
            <a:picLocks noChangeAspect="1"/>
          </p:cNvPicPr>
          <p:nvPr/>
        </p:nvPicPr>
        <p:blipFill>
          <a:blip r:embed="rId7"/>
          <a:srcRect l="-2571" r="-2571"/>
          <a:stretch/>
        </p:blipFill>
        <p:spPr>
          <a:xfrm>
            <a:off x="10345522" y="304495"/>
            <a:ext cx="105156" cy="114300"/>
          </a:xfrm>
          <a:prstGeom prst="rect">
            <a:avLst/>
          </a:prstGeom>
        </p:spPr>
      </p:pic>
      <p:sp>
        <p:nvSpPr>
          <p:cNvPr id="20" name="Text 7"/>
          <p:cNvSpPr txBox="1"/>
          <p:nvPr/>
        </p:nvSpPr>
        <p:spPr>
          <a:xfrm>
            <a:off x="10588752" y="286207"/>
            <a:ext cx="714146" cy="152705"/>
          </a:xfrm>
          <a:prstGeom prst="rect">
            <a:avLst/>
          </a:prstGeom>
          <a:noFill/>
          <a:ln/>
        </p:spPr>
        <p:txBody>
          <a:bodyPr wrap="square" lIns="0" tIns="0" rIns="0" bIns="0" rtlCol="0" anchor="ctr"/>
          <a:lstStyle/>
          <a:p>
            <a:pPr marL="0" indent="0" algn="l">
              <a:buNone/>
            </a:pPr>
            <a:r>
              <a:rPr lang="en-US" sz="900" b="1" dirty="0">
                <a:solidFill>
                  <a:srgbClr val="374151"/>
                </a:solidFill>
                <a:latin typeface="Roboto" pitchFamily="34" charset="0"/>
                <a:ea typeface="Roboto" pitchFamily="34" charset="-122"/>
                <a:cs typeface="Roboto" pitchFamily="34" charset="-120"/>
              </a:rPr>
              <a:t>Your Avatar</a:t>
            </a:r>
            <a:endParaRPr lang="en-US" sz="900" dirty="0"/>
          </a:p>
        </p:txBody>
      </p:sp>
      <p:sp>
        <p:nvSpPr>
          <p:cNvPr id="21" name="Text 8"/>
          <p:cNvSpPr txBox="1"/>
          <p:nvPr/>
        </p:nvSpPr>
        <p:spPr>
          <a:xfrm>
            <a:off x="11387938" y="286207"/>
            <a:ext cx="428854" cy="152705"/>
          </a:xfrm>
          <a:prstGeom prst="rect">
            <a:avLst/>
          </a:prstGeom>
          <a:noFill/>
          <a:ln/>
        </p:spPr>
        <p:txBody>
          <a:bodyPr wrap="square" lIns="0" tIns="0" rIns="0" bIns="0" rtlCol="0" anchor="ctr"/>
          <a:lstStyle/>
          <a:p>
            <a:pPr marL="0" indent="0" algn="r">
              <a:buNone/>
            </a:pPr>
            <a:r>
              <a:rPr lang="en-US" sz="900" dirty="0">
                <a:solidFill>
                  <a:srgbClr val="9CA3AF"/>
                </a:solidFill>
                <a:latin typeface="Roboto" pitchFamily="34" charset="0"/>
                <a:ea typeface="Roboto" pitchFamily="34" charset="-122"/>
                <a:cs typeface="Roboto" pitchFamily="34" charset="-120"/>
              </a:rPr>
              <a:t>Slide 5</a:t>
            </a:r>
            <a:endParaRPr lang="en-US" sz="900" dirty="0"/>
          </a:p>
        </p:txBody>
      </p:sp>
      <p:pic>
        <p:nvPicPr>
          <p:cNvPr id="22" name="Image 11" descr="preencoded.png"/>
          <p:cNvPicPr>
            <a:picLocks noChangeAspect="1"/>
          </p:cNvPicPr>
          <p:nvPr/>
        </p:nvPicPr>
        <p:blipFill>
          <a:blip r:embed="rId8"/>
          <a:srcRect l="-4" r="-4"/>
          <a:stretch/>
        </p:blipFill>
        <p:spPr>
          <a:xfrm>
            <a:off x="381305" y="2790749"/>
            <a:ext cx="7421270" cy="3685946"/>
          </a:xfrm>
          <a:prstGeom prst="rect">
            <a:avLst/>
          </a:prstGeom>
        </p:spPr>
      </p:pic>
      <p:sp>
        <p:nvSpPr>
          <p:cNvPr id="23" name="Shape 9"/>
          <p:cNvSpPr/>
          <p:nvPr/>
        </p:nvSpPr>
        <p:spPr>
          <a:xfrm>
            <a:off x="619049" y="3410712"/>
            <a:ext cx="6953098" cy="9144"/>
          </a:xfrm>
          <a:prstGeom prst="rect">
            <a:avLst/>
          </a:prstGeom>
          <a:solidFill>
            <a:srgbClr val="F3F4F6"/>
          </a:solidFill>
          <a:ln w="12700">
            <a:solidFill>
              <a:srgbClr val="F3F4F6">
                <a:alpha val="0"/>
              </a:srgbClr>
            </a:solidFill>
            <a:prstDash val="solid"/>
          </a:ln>
        </p:spPr>
        <p:txBody>
          <a:bodyPr/>
          <a:lstStyle/>
          <a:p>
            <a:endParaRPr lang="en-CH"/>
          </a:p>
        </p:txBody>
      </p:sp>
      <p:sp>
        <p:nvSpPr>
          <p:cNvPr id="24" name="Text 10"/>
          <p:cNvSpPr txBox="1"/>
          <p:nvPr/>
        </p:nvSpPr>
        <p:spPr>
          <a:xfrm>
            <a:off x="886054" y="3029407"/>
            <a:ext cx="6762902" cy="267919"/>
          </a:xfrm>
          <a:prstGeom prst="rect">
            <a:avLst/>
          </a:prstGeom>
          <a:solidFill>
            <a:srgbClr val="FFFFFF">
              <a:alpha val="0"/>
            </a:srgbClr>
          </a:solidFill>
          <a:ln>
            <a:solidFill>
              <a:srgbClr val="FFFFFF">
                <a:alpha val="0"/>
              </a:srgbClr>
            </a:solidFill>
          </a:ln>
        </p:spPr>
        <p:txBody>
          <a:bodyPr wrap="square" lIns="0" tIns="0" rIns="0" bIns="0" rtlCol="0" anchor="ctr"/>
          <a:lstStyle/>
          <a:p>
            <a:pPr marL="0" indent="0" algn="l">
              <a:buNone/>
            </a:pPr>
            <a:r>
              <a:rPr lang="en-US" b="1" dirty="0">
                <a:solidFill>
                  <a:srgbClr val="1F2937"/>
                </a:solidFill>
                <a:latin typeface="Roboto" pitchFamily="34" charset="0"/>
                <a:ea typeface="Roboto" pitchFamily="34" charset="-122"/>
                <a:cs typeface="Roboto" pitchFamily="34" charset="-120"/>
              </a:rPr>
              <a:t> Future Research &amp; Clinical Needs </a:t>
            </a:r>
            <a:endParaRPr lang="en-US" dirty="0"/>
          </a:p>
        </p:txBody>
      </p:sp>
      <p:pic>
        <p:nvPicPr>
          <p:cNvPr id="25" name="Image 12" descr="preencoded.png"/>
          <p:cNvPicPr>
            <a:picLocks noChangeAspect="1"/>
          </p:cNvPicPr>
          <p:nvPr/>
        </p:nvPicPr>
        <p:blipFill>
          <a:blip r:embed="rId9"/>
          <a:srcRect/>
          <a:stretch/>
        </p:blipFill>
        <p:spPr>
          <a:xfrm>
            <a:off x="619049" y="3066898"/>
            <a:ext cx="190195" cy="190195"/>
          </a:xfrm>
          <a:prstGeom prst="rect">
            <a:avLst/>
          </a:prstGeom>
        </p:spPr>
      </p:pic>
      <p:pic>
        <p:nvPicPr>
          <p:cNvPr id="26" name="Image 13" descr="preencoded.png"/>
          <p:cNvPicPr>
            <a:picLocks noChangeAspect="1"/>
          </p:cNvPicPr>
          <p:nvPr/>
        </p:nvPicPr>
        <p:blipFill>
          <a:blip r:embed="rId10"/>
          <a:srcRect l="-3" r="-3"/>
          <a:stretch/>
        </p:blipFill>
        <p:spPr>
          <a:xfrm>
            <a:off x="381305" y="1143000"/>
            <a:ext cx="11430000" cy="1419149"/>
          </a:xfrm>
          <a:prstGeom prst="rect">
            <a:avLst/>
          </a:prstGeom>
        </p:spPr>
      </p:pic>
      <p:pic>
        <p:nvPicPr>
          <p:cNvPr id="27" name="Image 14" descr="preencoded.png"/>
          <p:cNvPicPr>
            <a:picLocks noChangeAspect="1"/>
          </p:cNvPicPr>
          <p:nvPr/>
        </p:nvPicPr>
        <p:blipFill>
          <a:blip r:embed="rId11"/>
          <a:srcRect/>
          <a:stretch/>
        </p:blipFill>
        <p:spPr>
          <a:xfrm>
            <a:off x="10972800" y="761695"/>
            <a:ext cx="1218895" cy="1218895"/>
          </a:xfrm>
          <a:prstGeom prst="rect">
            <a:avLst/>
          </a:prstGeom>
        </p:spPr>
      </p:pic>
      <p:sp>
        <p:nvSpPr>
          <p:cNvPr id="28" name="Text 11"/>
          <p:cNvSpPr txBox="1"/>
          <p:nvPr/>
        </p:nvSpPr>
        <p:spPr>
          <a:xfrm>
            <a:off x="923544" y="3484680"/>
            <a:ext cx="6762902" cy="267005"/>
          </a:xfrm>
          <a:prstGeom prst="rect">
            <a:avLst/>
          </a:prstGeom>
          <a:noFill/>
          <a:ln/>
        </p:spPr>
        <p:txBody>
          <a:bodyPr wrap="square" lIns="0" tIns="0" rIns="0" bIns="0" rtlCol="0" anchor="ctr"/>
          <a:lstStyle/>
          <a:p>
            <a:pPr marL="0" indent="0" algn="l">
              <a:buNone/>
            </a:pPr>
            <a:r>
              <a:rPr lang="en-US" b="1" dirty="0">
                <a:solidFill>
                  <a:srgbClr val="1E3A8A"/>
                </a:solidFill>
                <a:latin typeface="Roboto" pitchFamily="34" charset="0"/>
                <a:ea typeface="Roboto" pitchFamily="34" charset="-122"/>
                <a:cs typeface="Roboto" pitchFamily="34" charset="-120"/>
              </a:rPr>
              <a:t>Better Risk Estimation</a:t>
            </a:r>
            <a:endParaRPr lang="en-US" dirty="0"/>
          </a:p>
        </p:txBody>
      </p:sp>
      <p:sp>
        <p:nvSpPr>
          <p:cNvPr id="29" name="Text 12"/>
          <p:cNvSpPr txBox="1"/>
          <p:nvPr/>
        </p:nvSpPr>
        <p:spPr>
          <a:xfrm>
            <a:off x="923544" y="3789175"/>
            <a:ext cx="6725412" cy="657454"/>
          </a:xfrm>
          <a:prstGeom prst="rect">
            <a:avLst/>
          </a:prstGeom>
          <a:noFill/>
          <a:ln/>
        </p:spPr>
        <p:txBody>
          <a:bodyPr wrap="square" lIns="0" tIns="0" rIns="0" bIns="0" rtlCol="0" anchor="t"/>
          <a:lstStyle/>
          <a:p>
            <a:pPr marL="0" indent="0" algn="l">
              <a:lnSpc>
                <a:spcPts val="2120"/>
              </a:lnSpc>
              <a:buNone/>
            </a:pPr>
            <a:r>
              <a:rPr lang="en-US" sz="1600" dirty="0">
                <a:solidFill>
                  <a:srgbClr val="4B5563"/>
                </a:solidFill>
                <a:latin typeface="Merriweather" pitchFamily="34" charset="0"/>
                <a:ea typeface="Merriweather" pitchFamily="34" charset="-122"/>
                <a:cs typeface="Merriweather" pitchFamily="34" charset="-120"/>
              </a:rPr>
              <a:t>Conduct large-scale observational studies to accurately determine the risk of progression to clinical AD in cognitively unimpaired individuals (including SCD), considering age, genetics, biomarkers, and lifestyle factors.</a:t>
            </a:r>
            <a:endParaRPr lang="en-US" sz="1600" dirty="0"/>
          </a:p>
        </p:txBody>
      </p:sp>
      <p:sp>
        <p:nvSpPr>
          <p:cNvPr id="30" name="Text 13"/>
          <p:cNvSpPr txBox="1"/>
          <p:nvPr/>
        </p:nvSpPr>
        <p:spPr>
          <a:xfrm>
            <a:off x="923544" y="4984352"/>
            <a:ext cx="6762902" cy="267005"/>
          </a:xfrm>
          <a:prstGeom prst="rect">
            <a:avLst/>
          </a:prstGeom>
          <a:noFill/>
          <a:ln/>
        </p:spPr>
        <p:txBody>
          <a:bodyPr wrap="square" lIns="0" tIns="0" rIns="0" bIns="0" rtlCol="0" anchor="ctr"/>
          <a:lstStyle/>
          <a:p>
            <a:pPr marL="0" indent="0" algn="l">
              <a:buNone/>
            </a:pPr>
            <a:r>
              <a:rPr lang="en-US" b="1" dirty="0">
                <a:solidFill>
                  <a:srgbClr val="1E3A8A"/>
                </a:solidFill>
                <a:latin typeface="Roboto" pitchFamily="34" charset="0"/>
                <a:ea typeface="Roboto" pitchFamily="34" charset="-122"/>
                <a:cs typeface="Roboto" pitchFamily="34" charset="-120"/>
              </a:rPr>
              <a:t>Effective Interventions</a:t>
            </a:r>
            <a:endParaRPr lang="en-US" dirty="0"/>
          </a:p>
        </p:txBody>
      </p:sp>
      <p:sp>
        <p:nvSpPr>
          <p:cNvPr id="31" name="Text 14"/>
          <p:cNvSpPr txBox="1"/>
          <p:nvPr/>
        </p:nvSpPr>
        <p:spPr>
          <a:xfrm>
            <a:off x="923544" y="5289760"/>
            <a:ext cx="4987213" cy="1021057"/>
          </a:xfrm>
          <a:prstGeom prst="rect">
            <a:avLst/>
          </a:prstGeom>
          <a:noFill/>
          <a:ln/>
        </p:spPr>
        <p:txBody>
          <a:bodyPr wrap="square" lIns="0" tIns="0" rIns="0" bIns="0" rtlCol="0" anchor="t"/>
          <a:lstStyle/>
          <a:p>
            <a:pPr marL="0" indent="0" algn="l">
              <a:lnSpc>
                <a:spcPts val="2120"/>
              </a:lnSpc>
              <a:buNone/>
            </a:pPr>
            <a:r>
              <a:rPr lang="en-US" sz="1600" dirty="0">
                <a:solidFill>
                  <a:srgbClr val="4B5563"/>
                </a:solidFill>
                <a:latin typeface="Merriweather" pitchFamily="34" charset="0"/>
                <a:ea typeface="Merriweather" pitchFamily="34" charset="-122"/>
                <a:cs typeface="Merriweather" pitchFamily="34" charset="-120"/>
              </a:rPr>
              <a:t>Launch interventional clinical trials to test efficacy of drugs targeting AD pathology and other risk reduction strategies in the cognitively unimpaired at risk.</a:t>
            </a:r>
            <a:endParaRPr lang="en-US" sz="1600" dirty="0"/>
          </a:p>
        </p:txBody>
      </p:sp>
      <p:pic>
        <p:nvPicPr>
          <p:cNvPr id="32" name="Image 15" descr="preencoded.png"/>
          <p:cNvPicPr>
            <a:picLocks noChangeAspect="1"/>
          </p:cNvPicPr>
          <p:nvPr/>
        </p:nvPicPr>
        <p:blipFill>
          <a:blip r:embed="rId12"/>
          <a:srcRect l="-6" r="-6"/>
          <a:stretch/>
        </p:blipFill>
        <p:spPr>
          <a:xfrm>
            <a:off x="8107070" y="2790749"/>
            <a:ext cx="3704234" cy="3685946"/>
          </a:xfrm>
          <a:prstGeom prst="rect">
            <a:avLst/>
          </a:prstGeom>
        </p:spPr>
      </p:pic>
      <p:pic>
        <p:nvPicPr>
          <p:cNvPr id="33" name="Image 16" descr="preencoded.png"/>
          <p:cNvPicPr>
            <a:picLocks noChangeAspect="1"/>
          </p:cNvPicPr>
          <p:nvPr/>
        </p:nvPicPr>
        <p:blipFill>
          <a:blip r:embed="rId13">
            <a:alphaModFix amt="10000"/>
          </a:blip>
          <a:srcRect/>
          <a:stretch/>
        </p:blipFill>
        <p:spPr>
          <a:xfrm>
            <a:off x="9349740" y="3387666"/>
            <a:ext cx="1218895" cy="1218895"/>
          </a:xfrm>
          <a:prstGeom prst="rect">
            <a:avLst/>
          </a:prstGeom>
        </p:spPr>
      </p:pic>
      <p:pic>
        <p:nvPicPr>
          <p:cNvPr id="34" name="Image 17" descr="preencoded.png"/>
          <p:cNvPicPr>
            <a:picLocks noChangeAspect="1"/>
          </p:cNvPicPr>
          <p:nvPr/>
        </p:nvPicPr>
        <p:blipFill>
          <a:blip r:embed="rId14"/>
          <a:srcRect/>
          <a:stretch/>
        </p:blipFill>
        <p:spPr>
          <a:xfrm>
            <a:off x="666598" y="1371600"/>
            <a:ext cx="533095" cy="533095"/>
          </a:xfrm>
          <a:prstGeom prst="rect">
            <a:avLst/>
          </a:prstGeom>
        </p:spPr>
      </p:pic>
      <p:pic>
        <p:nvPicPr>
          <p:cNvPr id="35" name="Image 18" descr="preencoded.png"/>
          <p:cNvPicPr>
            <a:picLocks noChangeAspect="1"/>
          </p:cNvPicPr>
          <p:nvPr/>
        </p:nvPicPr>
        <p:blipFill>
          <a:blip r:embed="rId15"/>
          <a:srcRect l="-57" r="-57"/>
          <a:stretch/>
        </p:blipFill>
        <p:spPr>
          <a:xfrm>
            <a:off x="833018" y="1524305"/>
            <a:ext cx="200254" cy="228600"/>
          </a:xfrm>
          <a:prstGeom prst="rect">
            <a:avLst/>
          </a:prstGeom>
        </p:spPr>
      </p:pic>
      <p:sp>
        <p:nvSpPr>
          <p:cNvPr id="36" name="Text 15"/>
          <p:cNvSpPr txBox="1"/>
          <p:nvPr/>
        </p:nvSpPr>
        <p:spPr>
          <a:xfrm>
            <a:off x="1429207" y="1371600"/>
            <a:ext cx="10268712" cy="267005"/>
          </a:xfrm>
          <a:prstGeom prst="rect">
            <a:avLst/>
          </a:prstGeom>
          <a:noFill/>
          <a:ln/>
        </p:spPr>
        <p:txBody>
          <a:bodyPr wrap="square" lIns="0" tIns="0" rIns="0" bIns="0" rtlCol="0" anchor="ctr"/>
          <a:lstStyle/>
          <a:p>
            <a:pPr marL="0" indent="0" algn="l">
              <a:buNone/>
            </a:pPr>
            <a:r>
              <a:rPr lang="en-US" b="1" kern="0" spc="34" dirty="0">
                <a:solidFill>
                  <a:srgbClr val="1E3A8A"/>
                </a:solidFill>
                <a:latin typeface="Roboto" pitchFamily="34" charset="0"/>
                <a:ea typeface="Roboto" pitchFamily="34" charset="-122"/>
                <a:cs typeface="Roboto" pitchFamily="34" charset="-120"/>
              </a:rPr>
              <a:t>IWG Main Message</a:t>
            </a:r>
            <a:endParaRPr lang="en-US" dirty="0"/>
          </a:p>
        </p:txBody>
      </p:sp>
      <p:sp>
        <p:nvSpPr>
          <p:cNvPr id="37" name="Text 16"/>
          <p:cNvSpPr txBox="1"/>
          <p:nvPr/>
        </p:nvSpPr>
        <p:spPr>
          <a:xfrm>
            <a:off x="1429207" y="1714500"/>
            <a:ext cx="10230307" cy="619963"/>
          </a:xfrm>
          <a:prstGeom prst="rect">
            <a:avLst/>
          </a:prstGeom>
          <a:noFill/>
          <a:ln/>
        </p:spPr>
        <p:txBody>
          <a:bodyPr wrap="square" lIns="0" tIns="0" rIns="0" bIns="0" rtlCol="0" anchor="t"/>
          <a:lstStyle/>
          <a:p>
            <a:pPr marL="0" indent="0" algn="l">
              <a:lnSpc>
                <a:spcPts val="2120"/>
              </a:lnSpc>
              <a:buNone/>
            </a:pPr>
            <a:r>
              <a:rPr lang="en-US" dirty="0">
                <a:solidFill>
                  <a:srgbClr val="1F2937"/>
                </a:solidFill>
                <a:latin typeface="Merriweather" pitchFamily="34" charset="0"/>
                <a:ea typeface="Merriweather" pitchFamily="34" charset="-122"/>
                <a:cs typeface="Merriweather" pitchFamily="34" charset="-120"/>
              </a:rPr>
              <a:t> AD is a </a:t>
            </a:r>
            <a:r>
              <a:rPr lang="en-US" b="1" dirty="0">
                <a:solidFill>
                  <a:srgbClr val="1E3A8A"/>
                </a:solidFill>
                <a:latin typeface="Merriweather" pitchFamily="34" charset="0"/>
                <a:ea typeface="Merriweather" pitchFamily="34" charset="-122"/>
                <a:cs typeface="Merriweather" pitchFamily="34" charset="-120"/>
              </a:rPr>
              <a:t>clinical-biological entity</a:t>
            </a:r>
            <a:r>
              <a:rPr lang="en-US" dirty="0">
                <a:solidFill>
                  <a:srgbClr val="1F2937"/>
                </a:solidFill>
                <a:latin typeface="Merriweather" pitchFamily="34" charset="0"/>
                <a:ea typeface="Merriweather" pitchFamily="34" charset="-122"/>
                <a:cs typeface="Merriweather" pitchFamily="34" charset="-120"/>
              </a:rPr>
              <a:t>. A diagnosis requires an established clinical phenotype and supportive biomarkers of Alzheimer’s pathology. </a:t>
            </a:r>
            <a:endParaRPr lang="en-US" dirty="0"/>
          </a:p>
        </p:txBody>
      </p:sp>
      <p:pic>
        <p:nvPicPr>
          <p:cNvPr id="38" name="Image 19" descr="preencoded.png"/>
          <p:cNvPicPr>
            <a:picLocks noChangeAspect="1"/>
          </p:cNvPicPr>
          <p:nvPr/>
        </p:nvPicPr>
        <p:blipFill>
          <a:blip r:embed="rId16"/>
          <a:srcRect/>
          <a:stretch/>
        </p:blipFill>
        <p:spPr>
          <a:xfrm>
            <a:off x="9654235" y="2992646"/>
            <a:ext cx="609905" cy="609905"/>
          </a:xfrm>
          <a:prstGeom prst="rect">
            <a:avLst/>
          </a:prstGeom>
        </p:spPr>
      </p:pic>
      <p:pic>
        <p:nvPicPr>
          <p:cNvPr id="39" name="Image 20" descr="preencoded.png"/>
          <p:cNvPicPr>
            <a:picLocks noChangeAspect="1"/>
          </p:cNvPicPr>
          <p:nvPr/>
        </p:nvPicPr>
        <p:blipFill>
          <a:blip r:embed="rId17"/>
          <a:srcRect l="-266" r="-266"/>
          <a:stretch/>
        </p:blipFill>
        <p:spPr>
          <a:xfrm>
            <a:off x="9796882" y="3154494"/>
            <a:ext cx="323698" cy="286207"/>
          </a:xfrm>
          <a:prstGeom prst="rect">
            <a:avLst/>
          </a:prstGeom>
        </p:spPr>
      </p:pic>
      <p:sp>
        <p:nvSpPr>
          <p:cNvPr id="40" name="Text 17"/>
          <p:cNvSpPr txBox="1"/>
          <p:nvPr/>
        </p:nvSpPr>
        <p:spPr>
          <a:xfrm>
            <a:off x="9131259" y="3857145"/>
            <a:ext cx="1646753" cy="267005"/>
          </a:xfrm>
          <a:prstGeom prst="rect">
            <a:avLst/>
          </a:prstGeom>
          <a:noFill/>
          <a:ln/>
        </p:spPr>
        <p:txBody>
          <a:bodyPr wrap="square" lIns="0" tIns="0" rIns="0" bIns="0" rtlCol="0" anchor="ctr"/>
          <a:lstStyle/>
          <a:p>
            <a:pPr marL="0" indent="0" algn="ctr">
              <a:buNone/>
            </a:pPr>
            <a:r>
              <a:rPr lang="en-US" b="1" dirty="0">
                <a:solidFill>
                  <a:srgbClr val="000000"/>
                </a:solidFill>
                <a:latin typeface="Roboto" pitchFamily="34" charset="0"/>
                <a:ea typeface="Roboto" pitchFamily="34" charset="-122"/>
                <a:cs typeface="Roboto" pitchFamily="34" charset="-120"/>
              </a:rPr>
              <a:t>Ultimate Goal</a:t>
            </a:r>
            <a:endParaRPr lang="en-US" dirty="0"/>
          </a:p>
        </p:txBody>
      </p:sp>
      <p:sp>
        <p:nvSpPr>
          <p:cNvPr id="41" name="Text 18"/>
          <p:cNvSpPr txBox="1"/>
          <p:nvPr/>
        </p:nvSpPr>
        <p:spPr>
          <a:xfrm>
            <a:off x="8339403" y="4771578"/>
            <a:ext cx="3286354" cy="1594474"/>
          </a:xfrm>
          <a:prstGeom prst="rect">
            <a:avLst/>
          </a:prstGeom>
          <a:noFill/>
          <a:ln/>
        </p:spPr>
        <p:txBody>
          <a:bodyPr wrap="square" lIns="0" tIns="0" rIns="0" bIns="0" rtlCol="0" anchor="t"/>
          <a:lstStyle/>
          <a:p>
            <a:pPr marL="0" indent="0" algn="ctr">
              <a:buNone/>
            </a:pPr>
            <a:r>
              <a:rPr lang="en-US" sz="1600" dirty="0">
                <a:solidFill>
                  <a:srgbClr val="374151"/>
                </a:solidFill>
                <a:latin typeface="Merriweather" pitchFamily="34" charset="0"/>
                <a:ea typeface="Merriweather" pitchFamily="34" charset="-122"/>
                <a:cs typeface="Merriweather" pitchFamily="34" charset="-120"/>
              </a:rPr>
              <a:t>Foster effective AD treatment and prevention, while providing clear, accurate information to avoid unintended consequences for individuals with no cognitive impairment.</a:t>
            </a:r>
            <a:endParaRPr lang="en-US" sz="1600" dirty="0"/>
          </a:p>
        </p:txBody>
      </p:sp>
      <p:sp>
        <p:nvSpPr>
          <p:cNvPr id="42" name="Shape 19"/>
          <p:cNvSpPr/>
          <p:nvPr/>
        </p:nvSpPr>
        <p:spPr>
          <a:xfrm>
            <a:off x="0" y="6476695"/>
            <a:ext cx="12191695" cy="381305"/>
          </a:xfrm>
          <a:prstGeom prst="rect">
            <a:avLst/>
          </a:prstGeom>
          <a:solidFill>
            <a:srgbClr val="F9FAFB"/>
          </a:solidFill>
          <a:ln/>
        </p:spPr>
        <p:txBody>
          <a:bodyPr/>
          <a:lstStyle/>
          <a:p>
            <a:endParaRPr lang="en-CH"/>
          </a:p>
        </p:txBody>
      </p:sp>
      <p:sp>
        <p:nvSpPr>
          <p:cNvPr id="43" name="Shape 20"/>
          <p:cNvSpPr/>
          <p:nvPr/>
        </p:nvSpPr>
        <p:spPr>
          <a:xfrm>
            <a:off x="0" y="6476695"/>
            <a:ext cx="12191695" cy="9144"/>
          </a:xfrm>
          <a:prstGeom prst="rect">
            <a:avLst/>
          </a:prstGeom>
          <a:solidFill>
            <a:srgbClr val="E5E7EB"/>
          </a:solidFill>
          <a:ln w="12700">
            <a:solidFill>
              <a:srgbClr val="E5E7EB">
                <a:alpha val="0"/>
              </a:srgbClr>
            </a:solidFill>
            <a:prstDash val="solid"/>
          </a:ln>
        </p:spPr>
        <p:txBody>
          <a:bodyPr/>
          <a:lstStyle/>
          <a:p>
            <a:endParaRPr lang="en-CH"/>
          </a:p>
        </p:txBody>
      </p:sp>
      <p:pic>
        <p:nvPicPr>
          <p:cNvPr id="44" name="Image 21" descr="preencoded.png"/>
          <p:cNvPicPr>
            <a:picLocks noChangeAspect="1"/>
          </p:cNvPicPr>
          <p:nvPr/>
        </p:nvPicPr>
        <p:blipFill>
          <a:blip r:embed="rId18"/>
          <a:srcRect/>
          <a:stretch/>
        </p:blipFill>
        <p:spPr>
          <a:xfrm>
            <a:off x="381305" y="6614770"/>
            <a:ext cx="114300" cy="114300"/>
          </a:xfrm>
          <a:prstGeom prst="rect">
            <a:avLst/>
          </a:prstGeom>
        </p:spPr>
      </p:pic>
      <p:sp>
        <p:nvSpPr>
          <p:cNvPr id="45" name="Text 21"/>
          <p:cNvSpPr txBox="1"/>
          <p:nvPr/>
        </p:nvSpPr>
        <p:spPr>
          <a:xfrm>
            <a:off x="571500" y="6596482"/>
            <a:ext cx="1700784" cy="152705"/>
          </a:xfrm>
          <a:prstGeom prst="rect">
            <a:avLst/>
          </a:prstGeom>
          <a:noFill/>
          <a:ln/>
        </p:spPr>
        <p:txBody>
          <a:bodyPr wrap="square" lIns="0" tIns="0" rIns="0" bIns="0" rtlCol="0" anchor="ctr"/>
          <a:lstStyle/>
          <a:p>
            <a:pPr marL="0" indent="0" algn="l">
              <a:buNone/>
            </a:pPr>
            <a:r>
              <a:rPr lang="en-US" sz="900" dirty="0">
                <a:solidFill>
                  <a:srgbClr val="9CA3AF"/>
                </a:solidFill>
                <a:latin typeface="Roboto" pitchFamily="34" charset="0"/>
                <a:ea typeface="Roboto" pitchFamily="34" charset="-122"/>
                <a:cs typeface="Roboto" pitchFamily="34" charset="-120"/>
              </a:rPr>
              <a:t>International Working Group</a:t>
            </a:r>
            <a:endParaRPr lang="en-US" sz="900" dirty="0"/>
          </a:p>
        </p:txBody>
      </p:sp>
      <p:sp>
        <p:nvSpPr>
          <p:cNvPr id="46" name="Shape 22"/>
          <p:cNvSpPr/>
          <p:nvPr/>
        </p:nvSpPr>
        <p:spPr>
          <a:xfrm>
            <a:off x="11296498" y="6644030"/>
            <a:ext cx="57607" cy="57607"/>
          </a:xfrm>
          <a:prstGeom prst="ellipse">
            <a:avLst/>
          </a:prstGeom>
          <a:solidFill>
            <a:srgbClr val="D1D5DB">
              <a:alpha val="60000"/>
            </a:srgbClr>
          </a:solidFill>
          <a:ln w="12700">
            <a:solidFill>
              <a:srgbClr val="FFFFFF">
                <a:alpha val="0"/>
              </a:srgbClr>
            </a:solidFill>
            <a:prstDash val="solid"/>
          </a:ln>
        </p:spPr>
        <p:txBody>
          <a:bodyPr/>
          <a:lstStyle/>
          <a:p>
            <a:endParaRPr lang="en-CH"/>
          </a:p>
        </p:txBody>
      </p:sp>
      <p:sp>
        <p:nvSpPr>
          <p:cNvPr id="47" name="Shape 23"/>
          <p:cNvSpPr/>
          <p:nvPr/>
        </p:nvSpPr>
        <p:spPr>
          <a:xfrm>
            <a:off x="11410798" y="6644030"/>
            <a:ext cx="57607" cy="57607"/>
          </a:xfrm>
          <a:prstGeom prst="ellipse">
            <a:avLst/>
          </a:prstGeom>
          <a:solidFill>
            <a:srgbClr val="D1D5DB">
              <a:alpha val="60000"/>
            </a:srgbClr>
          </a:solidFill>
          <a:ln w="12700">
            <a:solidFill>
              <a:srgbClr val="FFFFFF">
                <a:alpha val="0"/>
              </a:srgbClr>
            </a:solidFill>
            <a:prstDash val="solid"/>
          </a:ln>
        </p:spPr>
        <p:txBody>
          <a:bodyPr/>
          <a:lstStyle/>
          <a:p>
            <a:endParaRPr lang="en-CH"/>
          </a:p>
        </p:txBody>
      </p:sp>
      <p:sp>
        <p:nvSpPr>
          <p:cNvPr id="48" name="Shape 24"/>
          <p:cNvSpPr/>
          <p:nvPr/>
        </p:nvSpPr>
        <p:spPr>
          <a:xfrm>
            <a:off x="11525098" y="6644030"/>
            <a:ext cx="57607" cy="57607"/>
          </a:xfrm>
          <a:prstGeom prst="ellipse">
            <a:avLst/>
          </a:prstGeom>
          <a:solidFill>
            <a:srgbClr val="D1D5DB">
              <a:alpha val="60000"/>
            </a:srgbClr>
          </a:solidFill>
          <a:ln w="12700">
            <a:solidFill>
              <a:srgbClr val="FFFFFF">
                <a:alpha val="0"/>
              </a:srgbClr>
            </a:solidFill>
            <a:prstDash val="solid"/>
          </a:ln>
        </p:spPr>
        <p:txBody>
          <a:bodyPr/>
          <a:lstStyle/>
          <a:p>
            <a:endParaRPr lang="en-CH"/>
          </a:p>
        </p:txBody>
      </p:sp>
      <p:sp>
        <p:nvSpPr>
          <p:cNvPr id="49" name="Shape 25"/>
          <p:cNvSpPr/>
          <p:nvPr/>
        </p:nvSpPr>
        <p:spPr>
          <a:xfrm>
            <a:off x="11639398" y="6644030"/>
            <a:ext cx="57607" cy="57607"/>
          </a:xfrm>
          <a:prstGeom prst="ellipse">
            <a:avLst/>
          </a:prstGeom>
          <a:solidFill>
            <a:srgbClr val="D1D5DB">
              <a:alpha val="60000"/>
            </a:srgbClr>
          </a:solidFill>
          <a:ln w="12700">
            <a:solidFill>
              <a:srgbClr val="FFFFFF">
                <a:alpha val="0"/>
              </a:srgbClr>
            </a:solidFill>
            <a:prstDash val="solid"/>
          </a:ln>
        </p:spPr>
        <p:txBody>
          <a:bodyPr/>
          <a:lstStyle/>
          <a:p>
            <a:endParaRPr lang="en-CH"/>
          </a:p>
        </p:txBody>
      </p:sp>
      <p:sp>
        <p:nvSpPr>
          <p:cNvPr id="50" name="Shape 26"/>
          <p:cNvSpPr/>
          <p:nvPr/>
        </p:nvSpPr>
        <p:spPr>
          <a:xfrm>
            <a:off x="11753698" y="6644030"/>
            <a:ext cx="57607" cy="57607"/>
          </a:xfrm>
          <a:prstGeom prst="ellipse">
            <a:avLst/>
          </a:prstGeom>
          <a:solidFill>
            <a:srgbClr val="1E3A8A">
              <a:alpha val="60000"/>
            </a:srgbClr>
          </a:solidFill>
          <a:ln w="12700">
            <a:solidFill>
              <a:srgbClr val="FFFFFF">
                <a:alpha val="0"/>
              </a:srgbClr>
            </a:solidFill>
            <a:prstDash val="solid"/>
          </a:ln>
        </p:spPr>
        <p:txBody>
          <a:bodyPr/>
          <a:lstStyle/>
          <a:p>
            <a:endParaRPr lang="en-CH"/>
          </a:p>
        </p:txBody>
      </p:sp>
      <p:pic>
        <p:nvPicPr>
          <p:cNvPr id="56" name="Image 20" descr="preencoded.png">
            <a:extLst>
              <a:ext uri="{FF2B5EF4-FFF2-40B4-BE49-F238E27FC236}">
                <a16:creationId xmlns:a16="http://schemas.microsoft.com/office/drawing/2014/main" id="{DE3318F5-CD4D-CC75-BEE1-B9A413BF9257}"/>
              </a:ext>
            </a:extLst>
          </p:cNvPr>
          <p:cNvPicPr>
            <a:picLocks noChangeAspect="1"/>
          </p:cNvPicPr>
          <p:nvPr/>
        </p:nvPicPr>
        <p:blipFill>
          <a:blip r:embed="rId19"/>
          <a:srcRect/>
          <a:stretch/>
        </p:blipFill>
        <p:spPr>
          <a:xfrm>
            <a:off x="6116422" y="4892116"/>
            <a:ext cx="1917486" cy="1917486"/>
          </a:xfrm>
          <a:prstGeom prst="rect">
            <a:avLst/>
          </a:prstGeom>
          <a:ln>
            <a:noFill/>
          </a:ln>
        </p:spPr>
      </p:pic>
      <p:pic>
        <p:nvPicPr>
          <p:cNvPr id="57" name="Image 21" descr="preencoded.png">
            <a:extLst>
              <a:ext uri="{FF2B5EF4-FFF2-40B4-BE49-F238E27FC236}">
                <a16:creationId xmlns:a16="http://schemas.microsoft.com/office/drawing/2014/main" id="{73BB84E8-43DC-F371-FB8A-B8EE859F2443}"/>
              </a:ext>
            </a:extLst>
          </p:cNvPr>
          <p:cNvPicPr>
            <a:picLocks noChangeAspect="1"/>
          </p:cNvPicPr>
          <p:nvPr/>
        </p:nvPicPr>
        <p:blipFill>
          <a:blip r:embed="rId20"/>
          <a:srcRect l="-266" r="-266"/>
          <a:stretch/>
        </p:blipFill>
        <p:spPr>
          <a:xfrm>
            <a:off x="6868986" y="5581594"/>
            <a:ext cx="434287" cy="383987"/>
          </a:xfrm>
          <a:prstGeom prst="rect">
            <a:avLst/>
          </a:prstGeom>
        </p:spPr>
      </p:pic>
      <p:sp>
        <p:nvSpPr>
          <p:cNvPr id="58" name="Text 40">
            <a:extLst>
              <a:ext uri="{FF2B5EF4-FFF2-40B4-BE49-F238E27FC236}">
                <a16:creationId xmlns:a16="http://schemas.microsoft.com/office/drawing/2014/main" id="{2FB22195-D7F4-4492-0296-A0560B6642B7}"/>
              </a:ext>
            </a:extLst>
          </p:cNvPr>
          <p:cNvSpPr txBox="1"/>
          <p:nvPr/>
        </p:nvSpPr>
        <p:spPr>
          <a:xfrm>
            <a:off x="6662613" y="5972421"/>
            <a:ext cx="831769" cy="183355"/>
          </a:xfrm>
          <a:prstGeom prst="rect">
            <a:avLst/>
          </a:prstGeom>
          <a:noFill/>
          <a:ln/>
        </p:spPr>
        <p:txBody>
          <a:bodyPr wrap="square" lIns="0" tIns="0" rIns="0" bIns="0" rtlCol="0" anchor="ctr"/>
          <a:lstStyle/>
          <a:p>
            <a:pPr marL="0" indent="0" algn="ctr">
              <a:buNone/>
            </a:pPr>
            <a:r>
              <a:rPr lang="en-US" sz="900" b="1" kern="0" spc="45" dirty="0">
                <a:solidFill>
                  <a:srgbClr val="6B7280"/>
                </a:solidFill>
                <a:latin typeface="Roboto" pitchFamily="34" charset="0"/>
                <a:ea typeface="Roboto" pitchFamily="34" charset="-122"/>
                <a:cs typeface="Roboto" pitchFamily="34" charset="-120"/>
              </a:rPr>
              <a:t>SPEAKER</a:t>
            </a:r>
            <a:endParaRPr lang="en-US" sz="900" dirty="0"/>
          </a:p>
        </p:txBody>
      </p:sp>
      <p:sp>
        <p:nvSpPr>
          <p:cNvPr id="51" name="Shape 3">
            <a:extLst>
              <a:ext uri="{FF2B5EF4-FFF2-40B4-BE49-F238E27FC236}">
                <a16:creationId xmlns:a16="http://schemas.microsoft.com/office/drawing/2014/main" id="{DB2C7D97-6A37-581D-0E6A-CD0E6749245E}"/>
              </a:ext>
            </a:extLst>
          </p:cNvPr>
          <p:cNvSpPr/>
          <p:nvPr/>
        </p:nvSpPr>
        <p:spPr>
          <a:xfrm>
            <a:off x="0" y="726770"/>
            <a:ext cx="12191695" cy="38405"/>
          </a:xfrm>
          <a:prstGeom prst="rect">
            <a:avLst/>
          </a:prstGeom>
          <a:solidFill>
            <a:srgbClr val="CF012D"/>
          </a:solidFill>
          <a:ln w="12700">
            <a:noFill/>
            <a:prstDash val="solid"/>
          </a:ln>
        </p:spPr>
        <p:txBody>
          <a:bodyPr/>
          <a:lstStyle/>
          <a:p>
            <a:endParaRPr lang="en-CH"/>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5F0FF8-8F09-B1F2-880F-3E8ABF6EF5E2}"/>
              </a:ext>
            </a:extLst>
          </p:cNvPr>
          <p:cNvPicPr>
            <a:picLocks noChangeAspect="1"/>
          </p:cNvPicPr>
          <p:nvPr/>
        </p:nvPicPr>
        <p:blipFill>
          <a:blip r:embed="rId2"/>
          <a:stretch>
            <a:fillRect/>
          </a:stretch>
        </p:blipFill>
        <p:spPr>
          <a:xfrm>
            <a:off x="0" y="1828799"/>
            <a:ext cx="12192000" cy="4664075"/>
          </a:xfrm>
          <a:prstGeom prst="rect">
            <a:avLst/>
          </a:prstGeom>
        </p:spPr>
      </p:pic>
      <p:sp>
        <p:nvSpPr>
          <p:cNvPr id="2" name="Title 1">
            <a:extLst>
              <a:ext uri="{FF2B5EF4-FFF2-40B4-BE49-F238E27FC236}">
                <a16:creationId xmlns:a16="http://schemas.microsoft.com/office/drawing/2014/main" id="{45679771-3826-F607-0A5A-4E0A7A7AC84B}"/>
              </a:ext>
            </a:extLst>
          </p:cNvPr>
          <p:cNvSpPr>
            <a:spLocks noGrp="1"/>
          </p:cNvSpPr>
          <p:nvPr>
            <p:ph type="title"/>
          </p:nvPr>
        </p:nvSpPr>
        <p:spPr/>
        <p:txBody>
          <a:bodyPr/>
          <a:lstStyle/>
          <a:p>
            <a:r>
              <a:rPr lang="en-CH" dirty="0">
                <a:solidFill>
                  <a:srgbClr val="CF012B"/>
                </a:solidFill>
                <a:latin typeface="Times New Roman" panose="02020603050405020304" pitchFamily="18" charset="0"/>
                <a:cs typeface="Times New Roman" panose="02020603050405020304" pitchFamily="18" charset="0"/>
              </a:rPr>
              <a:t>Acknowledgments</a:t>
            </a:r>
          </a:p>
        </p:txBody>
      </p:sp>
      <p:sp>
        <p:nvSpPr>
          <p:cNvPr id="3" name="Content Placeholder 2">
            <a:extLst>
              <a:ext uri="{FF2B5EF4-FFF2-40B4-BE49-F238E27FC236}">
                <a16:creationId xmlns:a16="http://schemas.microsoft.com/office/drawing/2014/main" id="{B70D6118-A466-30A7-CDD1-D14A3D04A7CE}"/>
              </a:ext>
            </a:extLst>
          </p:cNvPr>
          <p:cNvSpPr>
            <a:spLocks noGrp="1"/>
          </p:cNvSpPr>
          <p:nvPr>
            <p:ph idx="1"/>
          </p:nvPr>
        </p:nvSpPr>
        <p:spPr>
          <a:xfrm>
            <a:off x="838200" y="2391189"/>
            <a:ext cx="10515600" cy="3970973"/>
          </a:xfrm>
        </p:spPr>
        <p:txBody>
          <a:bodyPr>
            <a:noAutofit/>
          </a:bodyPr>
          <a:lstStyle/>
          <a:p>
            <a:r>
              <a:rPr lang="en-GB" sz="2000" i="1" dirty="0">
                <a:latin typeface="Times New Roman" panose="02020603050405020304" pitchFamily="18" charset="0"/>
                <a:cs typeface="Times New Roman" panose="02020603050405020304" pitchFamily="18" charset="0"/>
              </a:rPr>
              <a:t>Steering board</a:t>
            </a:r>
            <a:r>
              <a:rPr lang="en-GB" sz="2000" dirty="0">
                <a:latin typeface="Times New Roman" panose="02020603050405020304" pitchFamily="18" charset="0"/>
                <a:cs typeface="Times New Roman" panose="02020603050405020304" pitchFamily="18" charset="0"/>
              </a:rPr>
              <a:t>: Dubois, Feldman, Villain, </a:t>
            </a:r>
            <a:r>
              <a:rPr lang="en-GB" sz="2000" dirty="0" err="1">
                <a:latin typeface="Times New Roman" panose="02020603050405020304" pitchFamily="18" charset="0"/>
                <a:cs typeface="Times New Roman" panose="02020603050405020304" pitchFamily="18" charset="0"/>
              </a:rPr>
              <a:t>Frisoni</a:t>
            </a:r>
            <a:r>
              <a:rPr lang="en-GB" sz="2000" dirty="0">
                <a:latin typeface="Times New Roman" panose="02020603050405020304" pitchFamily="18" charset="0"/>
                <a:cs typeface="Times New Roman" panose="02020603050405020304" pitchFamily="18" charset="0"/>
              </a:rPr>
              <a:t>.</a:t>
            </a:r>
          </a:p>
          <a:p>
            <a:r>
              <a:rPr lang="en-GB" sz="2000" i="1" dirty="0">
                <a:latin typeface="Times New Roman" panose="02020603050405020304" pitchFamily="18" charset="0"/>
                <a:cs typeface="Times New Roman" panose="02020603050405020304" pitchFamily="18" charset="0"/>
              </a:rPr>
              <a:t>Concept and design</a:t>
            </a:r>
            <a:r>
              <a:rPr lang="en-GB" sz="2000" dirty="0">
                <a:latin typeface="Times New Roman" panose="02020603050405020304" pitchFamily="18" charset="0"/>
                <a:cs typeface="Times New Roman" panose="02020603050405020304" pitchFamily="18" charset="0"/>
              </a:rPr>
              <a:t>: Dubois, Villain, Schneider, Fox, Campbell, </a:t>
            </a:r>
            <a:r>
              <a:rPr lang="en-GB" sz="2000" dirty="0" err="1">
                <a:latin typeface="Times New Roman" panose="02020603050405020304" pitchFamily="18" charset="0"/>
                <a:cs typeface="Times New Roman" panose="02020603050405020304" pitchFamily="18" charset="0"/>
              </a:rPr>
              <a:t>Galasko</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Kivipelto</a:t>
            </a:r>
            <a:r>
              <a:rPr lang="en-GB" sz="2000" dirty="0">
                <a:latin typeface="Times New Roman" panose="02020603050405020304" pitchFamily="18" charset="0"/>
                <a:cs typeface="Times New Roman" panose="02020603050405020304" pitchFamily="18" charset="0"/>
              </a:rPr>
              <a:t>, Jessen, </a:t>
            </a:r>
            <a:r>
              <a:rPr lang="en-GB" sz="2000" dirty="0" err="1">
                <a:latin typeface="Times New Roman" panose="02020603050405020304" pitchFamily="18" charset="0"/>
                <a:cs typeface="Times New Roman" panose="02020603050405020304" pitchFamily="18" charset="0"/>
              </a:rPr>
              <a:t>Hanseeuw</a:t>
            </a:r>
            <a:r>
              <a:rPr lang="en-GB" sz="2000" dirty="0">
                <a:latin typeface="Times New Roman" panose="02020603050405020304" pitchFamily="18" charset="0"/>
                <a:cs typeface="Times New Roman" panose="02020603050405020304" pitchFamily="18" charset="0"/>
              </a:rPr>
              <a:t>, Boada, Nordberg, Waldemar, Frederiksen, </a:t>
            </a:r>
            <a:r>
              <a:rPr lang="en-GB" sz="2000" dirty="0" err="1">
                <a:latin typeface="Times New Roman" panose="02020603050405020304" pitchFamily="18" charset="0"/>
                <a:cs typeface="Times New Roman" panose="02020603050405020304" pitchFamily="18" charset="0"/>
              </a:rPr>
              <a:t>Planche</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Bejanin</a:t>
            </a:r>
            <a:r>
              <a:rPr lang="en-GB" sz="2000" dirty="0">
                <a:latin typeface="Times New Roman" panose="02020603050405020304" pitchFamily="18" charset="0"/>
                <a:cs typeface="Times New Roman" panose="02020603050405020304" pitchFamily="18" charset="0"/>
              </a:rPr>
              <a:t>, Ibanez, Cappa, </a:t>
            </a:r>
            <a:r>
              <a:rPr lang="en-GB" sz="2000" dirty="0" err="1">
                <a:latin typeface="Times New Roman" panose="02020603050405020304" pitchFamily="18" charset="0"/>
                <a:cs typeface="Times New Roman" panose="02020603050405020304" pitchFamily="18" charset="0"/>
              </a:rPr>
              <a:t>Caramelli</a:t>
            </a:r>
            <a:r>
              <a:rPr lang="en-GB" sz="2000" dirty="0">
                <a:latin typeface="Times New Roman" panose="02020603050405020304" pitchFamily="18" charset="0"/>
                <a:cs typeface="Times New Roman" panose="02020603050405020304" pitchFamily="18" charset="0"/>
              </a:rPr>
              <a:t>, Allegri, </a:t>
            </a:r>
            <a:r>
              <a:rPr lang="en-GB" sz="2000" dirty="0" err="1">
                <a:latin typeface="Times New Roman" panose="02020603050405020304" pitchFamily="18" charset="0"/>
                <a:cs typeface="Times New Roman" panose="02020603050405020304" pitchFamily="18" charset="0"/>
              </a:rPr>
              <a:t>Blennow</a:t>
            </a:r>
            <a:r>
              <a:rPr lang="en-GB" sz="2000" dirty="0">
                <a:latin typeface="Times New Roman" panose="02020603050405020304" pitchFamily="18" charset="0"/>
                <a:cs typeface="Times New Roman" panose="02020603050405020304" pitchFamily="18" charset="0"/>
              </a:rPr>
              <a:t>, Ritchie, </a:t>
            </a:r>
            <a:r>
              <a:rPr lang="en-GB" sz="2000" dirty="0" err="1">
                <a:latin typeface="Times New Roman" panose="02020603050405020304" pitchFamily="18" charset="0"/>
                <a:cs typeface="Times New Roman" panose="02020603050405020304" pitchFamily="18" charset="0"/>
              </a:rPr>
              <a:t>Agronin</a:t>
            </a:r>
            <a:r>
              <a:rPr lang="en-GB" sz="2000" dirty="0">
                <a:latin typeface="Times New Roman" panose="02020603050405020304" pitchFamily="18" charset="0"/>
                <a:cs typeface="Times New Roman" panose="02020603050405020304" pitchFamily="18" charset="0"/>
              </a:rPr>
              <a:t>, Delano-Wood, </a:t>
            </a:r>
            <a:r>
              <a:rPr lang="en-GB" sz="2000" dirty="0" err="1">
                <a:latin typeface="Times New Roman" panose="02020603050405020304" pitchFamily="18" charset="0"/>
                <a:cs typeface="Times New Roman" panose="02020603050405020304" pitchFamily="18" charset="0"/>
              </a:rPr>
              <a:t>Thambisetty</a:t>
            </a:r>
            <a:r>
              <a:rPr lang="en-GB" sz="2000" dirty="0">
                <a:latin typeface="Times New Roman" panose="02020603050405020304" pitchFamily="18" charset="0"/>
                <a:cs typeface="Times New Roman" panose="02020603050405020304" pitchFamily="18" charset="0"/>
              </a:rPr>
              <a:t>, Jones, Lavretsky, Schott, </a:t>
            </a:r>
            <a:r>
              <a:rPr lang="en-GB" sz="2000" dirty="0" err="1">
                <a:latin typeface="Times New Roman" panose="02020603050405020304" pitchFamily="18" charset="0"/>
                <a:cs typeface="Times New Roman" panose="02020603050405020304" pitchFamily="18" charset="0"/>
              </a:rPr>
              <a:t>Gatchel</a:t>
            </a:r>
            <a:r>
              <a:rPr lang="en-GB" sz="2000" dirty="0">
                <a:latin typeface="Times New Roman" panose="02020603050405020304" pitchFamily="18" charset="0"/>
                <a:cs typeface="Times New Roman" panose="02020603050405020304" pitchFamily="18" charset="0"/>
              </a:rPr>
              <a:t>, Newhouse, Feldman, </a:t>
            </a:r>
            <a:r>
              <a:rPr lang="en-GB" sz="2000" dirty="0" err="1">
                <a:latin typeface="Times New Roman" panose="02020603050405020304" pitchFamily="18" charset="0"/>
                <a:cs typeface="Times New Roman" panose="02020603050405020304" pitchFamily="18" charset="0"/>
              </a:rPr>
              <a:t>Frisoni</a:t>
            </a:r>
            <a:r>
              <a:rPr lang="en-GB" sz="2000" dirty="0">
                <a:latin typeface="Times New Roman" panose="02020603050405020304" pitchFamily="18" charset="0"/>
                <a:cs typeface="Times New Roman" panose="02020603050405020304" pitchFamily="18" charset="0"/>
              </a:rPr>
              <a:t>.</a:t>
            </a:r>
          </a:p>
          <a:p>
            <a:r>
              <a:rPr lang="en-GB" sz="2000" i="1" dirty="0">
                <a:latin typeface="Times New Roman" panose="02020603050405020304" pitchFamily="18" charset="0"/>
                <a:cs typeface="Times New Roman" panose="02020603050405020304" pitchFamily="18" charset="0"/>
              </a:rPr>
              <a:t>Acquisition, analysis, or interpretation of data</a:t>
            </a:r>
            <a:r>
              <a:rPr lang="en-GB" sz="2000" dirty="0">
                <a:latin typeface="Times New Roman" panose="02020603050405020304" pitchFamily="18" charset="0"/>
                <a:cs typeface="Times New Roman" panose="02020603050405020304" pitchFamily="18" charset="0"/>
              </a:rPr>
              <a:t>: Villain, Schneider, Boada, </a:t>
            </a:r>
            <a:r>
              <a:rPr lang="en-GB" sz="2000" dirty="0" err="1">
                <a:latin typeface="Times New Roman" panose="02020603050405020304" pitchFamily="18" charset="0"/>
                <a:cs typeface="Times New Roman" panose="02020603050405020304" pitchFamily="18" charset="0"/>
              </a:rPr>
              <a:t>Barkhof</a:t>
            </a:r>
            <a:r>
              <a:rPr lang="en-GB" sz="2000" dirty="0">
                <a:latin typeface="Times New Roman" panose="02020603050405020304" pitchFamily="18" charset="0"/>
                <a:cs typeface="Times New Roman" panose="02020603050405020304" pitchFamily="18" charset="0"/>
              </a:rPr>
              <a:t>, Froelich, Padovani, Rowe, </a:t>
            </a:r>
            <a:r>
              <a:rPr lang="en-GB" sz="2000" dirty="0" err="1">
                <a:latin typeface="Times New Roman" panose="02020603050405020304" pitchFamily="18" charset="0"/>
                <a:cs typeface="Times New Roman" panose="02020603050405020304" pitchFamily="18" charset="0"/>
              </a:rPr>
              <a:t>Nitrini</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Slachevsky</a:t>
            </a:r>
            <a:r>
              <a:rPr lang="en-GB" sz="2000" dirty="0">
                <a:latin typeface="Times New Roman" panose="02020603050405020304" pitchFamily="18" charset="0"/>
                <a:cs typeface="Times New Roman" panose="02020603050405020304" pitchFamily="18" charset="0"/>
              </a:rPr>
              <a:t>, de Souza, </a:t>
            </a:r>
            <a:r>
              <a:rPr lang="en-GB" sz="2000" dirty="0" err="1">
                <a:latin typeface="Times New Roman" panose="02020603050405020304" pitchFamily="18" charset="0"/>
                <a:cs typeface="Times New Roman" panose="02020603050405020304" pitchFamily="18" charset="0"/>
              </a:rPr>
              <a:t>Bozoki</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Widera</a:t>
            </a:r>
            <a:r>
              <a:rPr lang="en-GB" sz="2000" dirty="0">
                <a:latin typeface="Times New Roman" panose="02020603050405020304" pitchFamily="18" charset="0"/>
                <a:cs typeface="Times New Roman" panose="02020603050405020304" pitchFamily="18" charset="0"/>
              </a:rPr>
              <a:t>, </a:t>
            </a:r>
            <a:r>
              <a:rPr lang="en-GB" sz="2000" dirty="0" err="1">
                <a:latin typeface="Times New Roman" panose="02020603050405020304" pitchFamily="18" charset="0"/>
                <a:cs typeface="Times New Roman" panose="02020603050405020304" pitchFamily="18" charset="0"/>
              </a:rPr>
              <a:t>Bombois</a:t>
            </a:r>
            <a:r>
              <a:rPr lang="en-GB" sz="2000" dirty="0">
                <a:latin typeface="Times New Roman" panose="02020603050405020304" pitchFamily="18" charset="0"/>
                <a:cs typeface="Times New Roman" panose="02020603050405020304" pitchFamily="18" charset="0"/>
              </a:rPr>
              <a:t>, Levy, Georges, </a:t>
            </a:r>
            <a:r>
              <a:rPr lang="en-GB" sz="2000" dirty="0" err="1">
                <a:latin typeface="Times New Roman" panose="02020603050405020304" pitchFamily="18" charset="0"/>
                <a:cs typeface="Times New Roman" panose="02020603050405020304" pitchFamily="18" charset="0"/>
              </a:rPr>
              <a:t>Swantek</a:t>
            </a:r>
            <a:r>
              <a:rPr lang="en-GB" sz="2000" dirty="0">
                <a:latin typeface="Times New Roman" panose="02020603050405020304" pitchFamily="18" charset="0"/>
                <a:cs typeface="Times New Roman" panose="02020603050405020304" pitchFamily="18" charset="0"/>
              </a:rPr>
              <a:t>.</a:t>
            </a:r>
          </a:p>
          <a:p>
            <a:r>
              <a:rPr lang="en-GB" sz="2000" i="1" dirty="0">
                <a:latin typeface="Times New Roman" panose="02020603050405020304" pitchFamily="18" charset="0"/>
                <a:cs typeface="Times New Roman" panose="02020603050405020304" pitchFamily="18" charset="0"/>
              </a:rPr>
              <a:t>Drafting of the manuscript</a:t>
            </a:r>
            <a:r>
              <a:rPr lang="en-GB" sz="2000" dirty="0">
                <a:latin typeface="Times New Roman" panose="02020603050405020304" pitchFamily="18" charset="0"/>
                <a:cs typeface="Times New Roman" panose="02020603050405020304" pitchFamily="18" charset="0"/>
              </a:rPr>
              <a:t>: Dubois, Villain, Schneider, Jessen, Boada, Frederiksen, Ibanez, Cappa, Ritchie, </a:t>
            </a:r>
            <a:r>
              <a:rPr lang="en-GB" sz="2000" dirty="0" err="1">
                <a:latin typeface="Times New Roman" panose="02020603050405020304" pitchFamily="18" charset="0"/>
                <a:cs typeface="Times New Roman" panose="02020603050405020304" pitchFamily="18" charset="0"/>
              </a:rPr>
              <a:t>Thambisetty</a:t>
            </a:r>
            <a:r>
              <a:rPr lang="en-GB" sz="2000" dirty="0">
                <a:latin typeface="Times New Roman" panose="02020603050405020304" pitchFamily="18" charset="0"/>
                <a:cs typeface="Times New Roman" panose="02020603050405020304" pitchFamily="18" charset="0"/>
              </a:rPr>
              <a:t>, Lavretsky, Schott, Newhouse, Feldman, </a:t>
            </a:r>
            <a:r>
              <a:rPr lang="en-GB" sz="2000" dirty="0" err="1">
                <a:latin typeface="Times New Roman" panose="02020603050405020304" pitchFamily="18" charset="0"/>
                <a:cs typeface="Times New Roman" panose="02020603050405020304" pitchFamily="18" charset="0"/>
              </a:rPr>
              <a:t>Frisoni</a:t>
            </a:r>
            <a:r>
              <a:rPr lang="en-GB" sz="2000" dirty="0">
                <a:latin typeface="Times New Roman" panose="02020603050405020304" pitchFamily="18" charset="0"/>
                <a:cs typeface="Times New Roman" panose="02020603050405020304" pitchFamily="18" charset="0"/>
              </a:rPr>
              <a:t>.</a:t>
            </a:r>
          </a:p>
          <a:p>
            <a:r>
              <a:rPr lang="en-GB" sz="2000" i="1" dirty="0">
                <a:latin typeface="Times New Roman" panose="02020603050405020304" pitchFamily="18" charset="0"/>
                <a:cs typeface="Times New Roman" panose="02020603050405020304" pitchFamily="18" charset="0"/>
              </a:rPr>
              <a:t>Critical review of the manuscript for important intellectual content</a:t>
            </a:r>
            <a:r>
              <a:rPr lang="en-GB" sz="2000" dirty="0">
                <a:latin typeface="Times New Roman" panose="02020603050405020304" pitchFamily="18" charset="0"/>
                <a:cs typeface="Times New Roman" panose="02020603050405020304" pitchFamily="18" charset="0"/>
              </a:rPr>
              <a:t>: all coauthors.</a:t>
            </a:r>
            <a:endParaRPr lang="en-CH" sz="20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E6AD0A0-BC47-F3BF-D974-E6875B457DF0}"/>
              </a:ext>
            </a:extLst>
          </p:cNvPr>
          <p:cNvSpPr txBox="1"/>
          <p:nvPr/>
        </p:nvSpPr>
        <p:spPr>
          <a:xfrm>
            <a:off x="895352" y="6555194"/>
            <a:ext cx="233608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1200" b="0" i="0" u="none" strike="noStrike" kern="1200" cap="none" spc="0" normalizeH="0" baseline="0" noProof="0" dirty="0">
                <a:ln>
                  <a:noFill/>
                </a:ln>
                <a:solidFill>
                  <a:prstClr val="black"/>
                </a:solidFill>
                <a:effectLst/>
                <a:uLnTx/>
                <a:uFillTx/>
                <a:latin typeface="Aptos" panose="02110004020202020204"/>
                <a:ea typeface="+mn-ea"/>
                <a:cs typeface="+mn-cs"/>
              </a:rPr>
              <a:t>Dubois et al., </a:t>
            </a:r>
            <a:r>
              <a:rPr kumimoji="0" lang="en-CH" sz="1200" b="0" i="1" u="none" strike="noStrike" kern="1200" cap="none" spc="0" normalizeH="0" baseline="0" noProof="0" dirty="0">
                <a:ln>
                  <a:noFill/>
                </a:ln>
                <a:solidFill>
                  <a:prstClr val="black"/>
                </a:solidFill>
                <a:effectLst/>
                <a:uLnTx/>
                <a:uFillTx/>
                <a:latin typeface="Aptos" panose="02110004020202020204"/>
                <a:ea typeface="+mn-ea"/>
                <a:cs typeface="+mn-cs"/>
              </a:rPr>
              <a:t>JAMA Neurol</a:t>
            </a:r>
            <a:r>
              <a:rPr kumimoji="0" lang="en-CH" sz="1200" b="0" i="0" u="none" strike="noStrike" kern="1200" cap="none" spc="0" normalizeH="0" baseline="0" noProof="0" dirty="0">
                <a:ln>
                  <a:noFill/>
                </a:ln>
                <a:solidFill>
                  <a:prstClr val="black"/>
                </a:solidFill>
                <a:effectLst/>
                <a:uLnTx/>
                <a:uFillTx/>
                <a:latin typeface="Aptos" panose="02110004020202020204"/>
                <a:ea typeface="+mn-ea"/>
                <a:cs typeface="+mn-cs"/>
              </a:rPr>
              <a:t>. 2024</a:t>
            </a:r>
          </a:p>
        </p:txBody>
      </p:sp>
      <p:sp>
        <p:nvSpPr>
          <p:cNvPr id="6" name="Shape 3">
            <a:extLst>
              <a:ext uri="{FF2B5EF4-FFF2-40B4-BE49-F238E27FC236}">
                <a16:creationId xmlns:a16="http://schemas.microsoft.com/office/drawing/2014/main" id="{FB64B918-8810-9060-E3F5-276D2C69C87C}"/>
              </a:ext>
            </a:extLst>
          </p:cNvPr>
          <p:cNvSpPr/>
          <p:nvPr/>
        </p:nvSpPr>
        <p:spPr>
          <a:xfrm>
            <a:off x="0" y="1818594"/>
            <a:ext cx="12191695" cy="38405"/>
          </a:xfrm>
          <a:prstGeom prst="rect">
            <a:avLst/>
          </a:prstGeom>
          <a:solidFill>
            <a:srgbClr val="CF012D"/>
          </a:solidFill>
          <a:ln w="12700">
            <a:noFill/>
            <a:prstDash val="solid"/>
          </a:ln>
        </p:spPr>
        <p:txBody>
          <a:bodyPr/>
          <a:lstStyle/>
          <a:p>
            <a:endParaRPr lang="en-CH"/>
          </a:p>
        </p:txBody>
      </p:sp>
    </p:spTree>
    <p:extLst>
      <p:ext uri="{BB962C8B-B14F-4D97-AF65-F5344CB8AC3E}">
        <p14:creationId xmlns:p14="http://schemas.microsoft.com/office/powerpoint/2010/main" val="16501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B2F507-7F42-46BD-979B-AFE5668BF2CD}"/>
              </a:ext>
            </a:extLst>
          </p:cNvPr>
          <p:cNvPicPr>
            <a:picLocks noChangeAspect="1"/>
          </p:cNvPicPr>
          <p:nvPr/>
        </p:nvPicPr>
        <p:blipFill>
          <a:blip r:embed="rId3"/>
          <a:stretch>
            <a:fillRect/>
          </a:stretch>
        </p:blipFill>
        <p:spPr>
          <a:xfrm>
            <a:off x="0" y="972275"/>
            <a:ext cx="12192000" cy="5520599"/>
          </a:xfrm>
          <a:prstGeom prst="rect">
            <a:avLst/>
          </a:prstGeom>
        </p:spPr>
      </p:pic>
      <p:sp>
        <p:nvSpPr>
          <p:cNvPr id="2" name="Title 1">
            <a:extLst>
              <a:ext uri="{FF2B5EF4-FFF2-40B4-BE49-F238E27FC236}">
                <a16:creationId xmlns:a16="http://schemas.microsoft.com/office/drawing/2014/main" id="{03B3BEAF-9243-03B6-0E66-EAA7355A45E7}"/>
              </a:ext>
            </a:extLst>
          </p:cNvPr>
          <p:cNvSpPr>
            <a:spLocks noGrp="1"/>
          </p:cNvSpPr>
          <p:nvPr>
            <p:ph type="title"/>
          </p:nvPr>
        </p:nvSpPr>
        <p:spPr>
          <a:xfrm>
            <a:off x="502534" y="237805"/>
            <a:ext cx="10515600" cy="734470"/>
          </a:xfrm>
        </p:spPr>
        <p:txBody>
          <a:bodyPr>
            <a:normAutofit/>
          </a:bodyPr>
          <a:lstStyle/>
          <a:p>
            <a:r>
              <a:rPr lang="en-CH" sz="4400" kern="0" dirty="0">
                <a:solidFill>
                  <a:srgbClr val="CF012B"/>
                </a:solidFill>
                <a:effectLst/>
                <a:latin typeface="Times New Roman" panose="02020603050405020304" pitchFamily="18" charset="0"/>
                <a:ea typeface="Times New Roman" panose="02020603050405020304" pitchFamily="18" charset="0"/>
                <a:cs typeface="Times New Roman" panose="02020603050405020304" pitchFamily="18" charset="0"/>
              </a:rPr>
              <a:t>Declaration of interest</a:t>
            </a:r>
            <a:endParaRPr lang="en-CH" dirty="0">
              <a:solidFill>
                <a:srgbClr val="CF012B"/>
              </a:solidFill>
            </a:endParaRPr>
          </a:p>
        </p:txBody>
      </p:sp>
      <p:sp>
        <p:nvSpPr>
          <p:cNvPr id="3" name="Content Placeholder 2">
            <a:extLst>
              <a:ext uri="{FF2B5EF4-FFF2-40B4-BE49-F238E27FC236}">
                <a16:creationId xmlns:a16="http://schemas.microsoft.com/office/drawing/2014/main" id="{0ECD1DC2-8CA2-9096-C3C7-F069D207BF58}"/>
              </a:ext>
            </a:extLst>
          </p:cNvPr>
          <p:cNvSpPr>
            <a:spLocks noGrp="1"/>
          </p:cNvSpPr>
          <p:nvPr>
            <p:ph idx="1"/>
          </p:nvPr>
        </p:nvSpPr>
        <p:spPr>
          <a:xfrm>
            <a:off x="490477" y="1145896"/>
            <a:ext cx="11211046" cy="5266480"/>
          </a:xfrm>
        </p:spPr>
        <p:txBody>
          <a:bodyPr>
            <a:noAutofit/>
          </a:bodyPr>
          <a:lstStyle/>
          <a:p>
            <a:pPr marL="0" lvl="0" indent="0" algn="just">
              <a:lnSpc>
                <a:spcPct val="115000"/>
              </a:lnSpc>
              <a:spcAft>
                <a:spcPts val="800"/>
              </a:spcAft>
              <a:buSzPts val="1000"/>
              <a:buNone/>
              <a:tabLst>
                <a:tab pos="457200" algn="l"/>
              </a:tabLst>
            </a:pPr>
            <a:r>
              <a:rPr lang="en-GB" sz="750" dirty="0"/>
              <a:t>Dr Villain reported receiving grants from Union Nationale pour les </a:t>
            </a:r>
            <a:r>
              <a:rPr lang="en-GB" sz="750" dirty="0" err="1"/>
              <a:t>Intérêts</a:t>
            </a:r>
            <a:r>
              <a:rPr lang="en-GB" sz="750" dirty="0"/>
              <a:t> de la </a:t>
            </a:r>
            <a:r>
              <a:rPr lang="en-GB" sz="750" dirty="0" err="1"/>
              <a:t>Médecine</a:t>
            </a:r>
            <a:r>
              <a:rPr lang="en-GB" sz="750" dirty="0"/>
              <a:t> (UNIM), </a:t>
            </a:r>
            <a:r>
              <a:rPr lang="en-GB" sz="750" dirty="0" err="1"/>
              <a:t>Fondation</a:t>
            </a:r>
            <a:r>
              <a:rPr lang="en-GB" sz="750" dirty="0"/>
              <a:t> Claude Pompidou, </a:t>
            </a:r>
            <a:r>
              <a:rPr lang="en-GB" sz="750" dirty="0" err="1"/>
              <a:t>Fondation</a:t>
            </a:r>
            <a:r>
              <a:rPr lang="en-GB" sz="750" dirty="0"/>
              <a:t> Alzheimer, </a:t>
            </a:r>
            <a:r>
              <a:rPr lang="en-GB" sz="750" dirty="0" err="1"/>
              <a:t>Banqu</a:t>
            </a:r>
            <a:r>
              <a:rPr lang="en-GB" sz="750" dirty="0"/>
              <a:t> </a:t>
            </a:r>
            <a:r>
              <a:rPr lang="en-GB" sz="750" dirty="0" err="1"/>
              <a:t>Publique</a:t>
            </a:r>
            <a:r>
              <a:rPr lang="en-GB" sz="750" dirty="0"/>
              <a:t> </a:t>
            </a:r>
            <a:r>
              <a:rPr lang="en-GB" sz="750" dirty="0" err="1"/>
              <a:t>d’Investissement</a:t>
            </a:r>
            <a:r>
              <a:rPr lang="en-GB" sz="750" dirty="0"/>
              <a:t>, and </a:t>
            </a:r>
            <a:r>
              <a:rPr lang="en-GB" sz="750" dirty="0" err="1"/>
              <a:t>Fondation</a:t>
            </a:r>
            <a:r>
              <a:rPr lang="en-GB" sz="750" dirty="0"/>
              <a:t> pour la Recherche sur </a:t>
            </a:r>
            <a:r>
              <a:rPr lang="en-GB" sz="750" dirty="0" err="1"/>
              <a:t>l’Alzheimer</a:t>
            </a:r>
            <a:r>
              <a:rPr lang="en-GB" sz="750" dirty="0"/>
              <a:t>; serving unpaid as local principal investigator or </a:t>
            </a:r>
            <a:r>
              <a:rPr lang="en-GB" sz="750" dirty="0" err="1"/>
              <a:t>subinvestigator</a:t>
            </a:r>
            <a:r>
              <a:rPr lang="en-GB" sz="750" dirty="0"/>
              <a:t> in NCT04241068 and NCT05310071 (aducanumab, Biogen), NCT05399888 (BIIB080, Biogen), NCT03352557 (</a:t>
            </a:r>
            <a:r>
              <a:rPr lang="en-GB" sz="750" dirty="0" err="1"/>
              <a:t>gosuranemab</a:t>
            </a:r>
            <a:r>
              <a:rPr lang="en-GB" sz="750" dirty="0"/>
              <a:t>, Biogen), NCT05463731 (</a:t>
            </a:r>
            <a:r>
              <a:rPr lang="en-GB" sz="750" dirty="0" err="1"/>
              <a:t>remternetug</a:t>
            </a:r>
            <a:r>
              <a:rPr lang="en-GB" sz="750" dirty="0"/>
              <a:t>, Eli-Lilly), NCT04592341 (gantenerumab, Roche), NCT03887455 (</a:t>
            </a:r>
            <a:r>
              <a:rPr lang="en-GB" sz="750" dirty="0" err="1"/>
              <a:t>lecanemab</a:t>
            </a:r>
            <a:r>
              <a:rPr lang="en-GB" sz="750" dirty="0"/>
              <a:t>, Eisai), NCT03828747 and NCT03289143 (</a:t>
            </a:r>
            <a:r>
              <a:rPr lang="en-GB" sz="750" dirty="0" err="1"/>
              <a:t>semorinemab</a:t>
            </a:r>
            <a:r>
              <a:rPr lang="en-GB" sz="750" dirty="0"/>
              <a:t>, Roche), NCT04619420 (JNJ-63733657, Janssen – Johnson &amp; Johnson), NCT04374136 (AL001, </a:t>
            </a:r>
            <a:r>
              <a:rPr lang="en-GB" sz="750" dirty="0" err="1"/>
              <a:t>Alector</a:t>
            </a:r>
            <a:r>
              <a:rPr lang="en-GB" sz="750" dirty="0"/>
              <a:t>), NCT04592874 (AL002, </a:t>
            </a:r>
            <a:r>
              <a:rPr lang="en-GB" sz="750" dirty="0" err="1"/>
              <a:t>Alector</a:t>
            </a:r>
            <a:r>
              <a:rPr lang="en-GB" sz="750" dirty="0"/>
              <a:t>), NCT04867616 (</a:t>
            </a:r>
            <a:r>
              <a:rPr lang="en-GB" sz="750" dirty="0" err="1"/>
              <a:t>bepranemab</a:t>
            </a:r>
            <a:r>
              <a:rPr lang="en-GB" sz="750" dirty="0"/>
              <a:t>, UCB Pharma), NCT04777396 and NCT04777409 (</a:t>
            </a:r>
            <a:r>
              <a:rPr lang="en-GB" sz="750" dirty="0" err="1"/>
              <a:t>semaglutide</a:t>
            </a:r>
            <a:r>
              <a:rPr lang="en-GB" sz="750" dirty="0"/>
              <a:t>, Novo Nordisk), NCT05469360 (NIO752, Novartis); serving unpaid as national coordinator for NCT05564169 (masitinib, </a:t>
            </a:r>
            <a:r>
              <a:rPr lang="en-GB" sz="750" dirty="0" err="1"/>
              <a:t>ABScience</a:t>
            </a:r>
            <a:r>
              <a:rPr lang="en-GB" sz="750" dirty="0"/>
              <a:t>), NCT (AD04, Advantage Therapeutics GmbH); performing unpaid lectures in symposia organized by Eisai and the Servier Foundation; and serving unpaid as an expert for Janssen–Johnson &amp; Johnson. Dr Schneider reports receiving from The Della Martin Foundation Endowment and grants from the National Institutes of Health (NIH) P30 AG066530 Alzheimer’s Disease Research </a:t>
            </a:r>
            <a:r>
              <a:rPr lang="en-GB" sz="750" dirty="0" err="1"/>
              <a:t>Center</a:t>
            </a:r>
            <a:r>
              <a:rPr lang="en-GB" sz="750" dirty="0"/>
              <a:t>, NIH R01 AG053267 DIAN-TU: Next Generation Prevention Trial, Eisai Inc DIAN-TU: tau antibody trial, NIH R01 AG051346 Novel Cognitive and Functional Measure for Alzheimer’s Disease Prevention Trials, NIH U24 AG057437 Alzheimer’s Clinical Trials Consortium, NIH R01 AG074983 A</a:t>
            </a:r>
            <a:r>
              <a:rPr lang="el-GR" sz="750" dirty="0"/>
              <a:t>β </a:t>
            </a:r>
            <a:r>
              <a:rPr lang="en-GB" sz="750" dirty="0"/>
              <a:t>DNA vaccine AV-1959D, NIH R01 AG054434 Delivery of Essential Fatty Acids to the Brain in Alzheimer’s disease, and from Eli Lilly &amp; Co; in addition Dr Schneider has participated in donanemab clinical trials outside the submitted work. Dr Fox reports receiving consultant fees from Eisai, Lilly, Roche, Siemens, and Biogen paid to UCL, not taken personally, Biogen outside the submitted work. Dr Campbell reported receiving personal fees from Blue Agilis Inc outside the submitted work. Dr </a:t>
            </a:r>
            <a:r>
              <a:rPr lang="en-GB" sz="750" dirty="0" err="1"/>
              <a:t>Galasko</a:t>
            </a:r>
            <a:r>
              <a:rPr lang="en-GB" sz="750" dirty="0"/>
              <a:t> reports receiving personal fees from Eisai, GE Healthcare, and </a:t>
            </a:r>
            <a:r>
              <a:rPr lang="en-GB" sz="750" dirty="0" err="1"/>
              <a:t>Fujirebio</a:t>
            </a:r>
            <a:r>
              <a:rPr lang="en-GB" sz="750" dirty="0"/>
              <a:t> during the conduct of the study. Dr </a:t>
            </a:r>
            <a:r>
              <a:rPr lang="en-GB" sz="750" dirty="0" err="1"/>
              <a:t>Kivipelto</a:t>
            </a:r>
            <a:r>
              <a:rPr lang="en-GB" sz="750" dirty="0"/>
              <a:t> reported receiving grants from Innovative Health Initiative, Alzheimer’s Disease Data Initiative, KI-Janssen Strategic Collaboration, Alzheimer's Drug Discovery Foundation, and Gates Ventures outside the submitted work. Dr </a:t>
            </a:r>
            <a:r>
              <a:rPr lang="en-GB" sz="750" dirty="0" err="1"/>
              <a:t>Hanseeuw</a:t>
            </a:r>
            <a:r>
              <a:rPr lang="en-GB" sz="750" dirty="0"/>
              <a:t> reported receiving grants from FNRS-</a:t>
            </a:r>
            <a:r>
              <a:rPr lang="en-GB" sz="750" dirty="0" err="1"/>
              <a:t>WelBio</a:t>
            </a:r>
            <a:r>
              <a:rPr lang="en-GB" sz="750" dirty="0"/>
              <a:t> and consulting fees from Biogen/Eisai and Roche paid to institution outside the submitted work. Dr Boada reported receiving consulting fees from Grifols, </a:t>
            </a:r>
            <a:r>
              <a:rPr lang="en-GB" sz="750" dirty="0" err="1"/>
              <a:t>Araclon</a:t>
            </a:r>
            <a:r>
              <a:rPr lang="en-GB" sz="750" dirty="0"/>
              <a:t> Biotech, Roche, Biogen, Lilly, Merck, Zambon, and Novo Nordisk; holding advisory board memberships with Grifols, Roche, Lilly, </a:t>
            </a:r>
            <a:r>
              <a:rPr lang="en-GB" sz="750" dirty="0" err="1"/>
              <a:t>Araclon</a:t>
            </a:r>
            <a:r>
              <a:rPr lang="en-GB" sz="750" dirty="0"/>
              <a:t> Biotech, Merck, Zambon, Biogen, Novo Nordisk, </a:t>
            </a:r>
            <a:r>
              <a:rPr lang="en-GB" sz="750" dirty="0" err="1"/>
              <a:t>Bioiberica</a:t>
            </a:r>
            <a:r>
              <a:rPr lang="en-GB" sz="750" dirty="0"/>
              <a:t>, Eisai, Servier, and Schwabe Pharma; and receiving lecture fees from Roche, Biogen, Grifols, </a:t>
            </a:r>
            <a:r>
              <a:rPr lang="en-GB" sz="750" dirty="0" err="1"/>
              <a:t>Nutricia</a:t>
            </a:r>
            <a:r>
              <a:rPr lang="en-GB" sz="750" dirty="0"/>
              <a:t>, </a:t>
            </a:r>
            <a:r>
              <a:rPr lang="en-GB" sz="750" dirty="0" err="1"/>
              <a:t>Araclon</a:t>
            </a:r>
            <a:r>
              <a:rPr lang="en-GB" sz="750" dirty="0"/>
              <a:t> Biotech, Servier, and Novo Nordisk outside the submitted work. Dr </a:t>
            </a:r>
            <a:r>
              <a:rPr lang="en-GB" sz="750" dirty="0" err="1"/>
              <a:t>Barkhof</a:t>
            </a:r>
            <a:r>
              <a:rPr lang="en-GB" sz="750" dirty="0"/>
              <a:t> reported receiving personal fees from Merck Steering Committee and Biogen Steering Committee; grants from Roche MS project; data safety monitoring board fees from </a:t>
            </a:r>
            <a:r>
              <a:rPr lang="en-GB" sz="750" dirty="0" err="1"/>
              <a:t>Prothena</a:t>
            </a:r>
            <a:r>
              <a:rPr lang="en-GB" sz="750" dirty="0"/>
              <a:t> and Eisai; and consultant fees from </a:t>
            </a:r>
            <a:r>
              <a:rPr lang="en-GB" sz="750" dirty="0" err="1"/>
              <a:t>Combinostics</a:t>
            </a:r>
            <a:r>
              <a:rPr lang="en-GB" sz="750" dirty="0"/>
              <a:t> outside the submitted work. Dr Froelich reported receiving grants from HORIZON-RIA (RECAGE # 779237, 2D-BioPAD # 101120706, EQUICARES # 101156500), the HECTOR II Foundation (FRAILBRAIN), and Network on Ageing Research Heidelberg University; investigator fees from Axon Neuroscience, </a:t>
            </a:r>
            <a:r>
              <a:rPr lang="en-GB" sz="750" dirty="0" err="1"/>
              <a:t>Noselab</a:t>
            </a:r>
            <a:r>
              <a:rPr lang="en-GB" sz="750" dirty="0"/>
              <a:t>, </a:t>
            </a:r>
            <a:r>
              <a:rPr lang="en-GB" sz="750" dirty="0" err="1"/>
              <a:t>Anavex</a:t>
            </a:r>
            <a:r>
              <a:rPr lang="en-GB" sz="750" dirty="0"/>
              <a:t>, Boehringer Ingelheim, Eisai, Hummingbird, and Novo Nordisk, all paid to my institution; personal fees from Biogen, </a:t>
            </a:r>
            <a:r>
              <a:rPr lang="en-GB" sz="750" dirty="0" err="1"/>
              <a:t>BioVie</a:t>
            </a:r>
            <a:r>
              <a:rPr lang="en-GB" sz="750" dirty="0"/>
              <a:t>, Eisai, Eli Lilly, Grifols, Janssen </a:t>
            </a:r>
            <a:r>
              <a:rPr lang="en-GB" sz="750" dirty="0" err="1"/>
              <a:t>Cilag</a:t>
            </a:r>
            <a:r>
              <a:rPr lang="en-GB" sz="750" dirty="0"/>
              <a:t>, </a:t>
            </a:r>
            <a:r>
              <a:rPr lang="en-GB" sz="750" dirty="0" err="1"/>
              <a:t>Neurimmune</a:t>
            </a:r>
            <a:r>
              <a:rPr lang="en-GB" sz="750" dirty="0"/>
              <a:t>, </a:t>
            </a:r>
            <a:r>
              <a:rPr lang="en-GB" sz="750" dirty="0" err="1"/>
              <a:t>Noselab</a:t>
            </a:r>
            <a:r>
              <a:rPr lang="en-GB" sz="750" dirty="0"/>
              <a:t>, Novo Nordisk, Roche, </a:t>
            </a:r>
            <a:r>
              <a:rPr lang="en-GB" sz="750" dirty="0" err="1"/>
              <a:t>TauRX</a:t>
            </a:r>
            <a:r>
              <a:rPr lang="en-GB" sz="750" dirty="0"/>
              <a:t>, Dr Schwabe, </a:t>
            </a:r>
            <a:r>
              <a:rPr lang="en-GB" sz="750" dirty="0" err="1"/>
              <a:t>Avanir</a:t>
            </a:r>
            <a:r>
              <a:rPr lang="en-GB" sz="750" dirty="0"/>
              <a:t>/Otsuka, </a:t>
            </a:r>
            <a:r>
              <a:rPr lang="en-GB" sz="750" dirty="0" err="1"/>
              <a:t>PharmatrophiX</a:t>
            </a:r>
            <a:r>
              <a:rPr lang="en-GB" sz="750" dirty="0"/>
              <a:t>, Charité Berlin, </a:t>
            </a:r>
            <a:r>
              <a:rPr lang="en-GB" sz="750" dirty="0" err="1"/>
              <a:t>Neuroscios</a:t>
            </a:r>
            <a:r>
              <a:rPr lang="en-GB" sz="750" dirty="0"/>
              <a:t>, and </a:t>
            </a:r>
            <a:r>
              <a:rPr lang="en-GB" sz="750" dirty="0" err="1"/>
              <a:t>Vivoryon</a:t>
            </a:r>
            <a:r>
              <a:rPr lang="en-GB" sz="750" dirty="0"/>
              <a:t>; serving as executive board member of the European Alzheimer Disease Consortium and as advisory board member for the Baden-Wuerttemberg Alzheimer Society. Dr </a:t>
            </a:r>
            <a:r>
              <a:rPr lang="en-GB" sz="750" dirty="0" err="1"/>
              <a:t>Planche</a:t>
            </a:r>
            <a:r>
              <a:rPr lang="en-GB" sz="750" dirty="0"/>
              <a:t> reported receiving grants from </a:t>
            </a:r>
            <a:r>
              <a:rPr lang="en-GB" sz="750" dirty="0" err="1"/>
              <a:t>Fondation</a:t>
            </a:r>
            <a:r>
              <a:rPr lang="en-GB" sz="750" dirty="0"/>
              <a:t> PSP France, </a:t>
            </a:r>
            <a:r>
              <a:rPr lang="en-GB" sz="750" dirty="0" err="1"/>
              <a:t>Fondation</a:t>
            </a:r>
            <a:r>
              <a:rPr lang="en-GB" sz="750" dirty="0"/>
              <a:t> Recherche Alzheimer; personal fees from </a:t>
            </a:r>
            <a:r>
              <a:rPr lang="en-GB" sz="750" dirty="0" err="1"/>
              <a:t>Motac</a:t>
            </a:r>
            <a:r>
              <a:rPr lang="en-GB" sz="750" dirty="0"/>
              <a:t> Neurosciences; and serving as unpaid investigator or </a:t>
            </a:r>
            <a:r>
              <a:rPr lang="en-GB" sz="750" dirty="0" err="1"/>
              <a:t>subinvestigator</a:t>
            </a:r>
            <a:r>
              <a:rPr lang="en-GB" sz="750" dirty="0"/>
              <a:t> for clinical trials granted by Novo Nordisk, Biogen, </a:t>
            </a:r>
            <a:r>
              <a:rPr lang="en-GB" sz="750" dirty="0" err="1"/>
              <a:t>TauRx</a:t>
            </a:r>
            <a:r>
              <a:rPr lang="en-GB" sz="750" dirty="0"/>
              <a:t> Pharmaceuticals, Janssen, and </a:t>
            </a:r>
            <a:r>
              <a:rPr lang="en-GB" sz="750" dirty="0" err="1"/>
              <a:t>Alector</a:t>
            </a:r>
            <a:r>
              <a:rPr lang="en-GB" sz="750" dirty="0"/>
              <a:t> during the past 3 years. Dr Rowe reported receiving nonfinancial support from </a:t>
            </a:r>
            <a:r>
              <a:rPr lang="en-GB" sz="750" dirty="0" err="1"/>
              <a:t>Cerveau</a:t>
            </a:r>
            <a:r>
              <a:rPr lang="en-GB" sz="750" dirty="0"/>
              <a:t> Technologies outside the submitted work and payment to produce amyloid and tau PET radiopharmaceuticals for clinical trials. Dr </a:t>
            </a:r>
            <a:r>
              <a:rPr lang="en-GB" sz="750" dirty="0" err="1"/>
              <a:t>Bejanin</a:t>
            </a:r>
            <a:r>
              <a:rPr lang="en-GB" sz="750" dirty="0"/>
              <a:t> reported receiving grants from Instituto de Salud Carlos III (ISCIII) through the projects PI22/00307 and CP20/00038 and </a:t>
            </a:r>
            <a:r>
              <a:rPr lang="en-GB" sz="750" dirty="0" err="1"/>
              <a:t>cofunded</a:t>
            </a:r>
            <a:r>
              <a:rPr lang="en-GB" sz="750" dirty="0"/>
              <a:t> by the European Union, Alzheimer’s Association (AARG-22-923680), and </a:t>
            </a:r>
            <a:r>
              <a:rPr lang="en-GB" sz="750" dirty="0" err="1"/>
              <a:t>Ajuntament</a:t>
            </a:r>
            <a:r>
              <a:rPr lang="en-GB" sz="750" dirty="0"/>
              <a:t> de Barcelona, </a:t>
            </a:r>
            <a:r>
              <a:rPr lang="en-GB" sz="750" dirty="0" err="1"/>
              <a:t>en</a:t>
            </a:r>
            <a:r>
              <a:rPr lang="en-GB" sz="750" dirty="0"/>
              <a:t> </a:t>
            </a:r>
            <a:r>
              <a:rPr lang="en-GB" sz="750" dirty="0" err="1"/>
              <a:t>colaboracion</a:t>
            </a:r>
            <a:r>
              <a:rPr lang="en-GB" sz="750" dirty="0"/>
              <a:t> con la </a:t>
            </a:r>
            <a:r>
              <a:rPr lang="en-GB" sz="750" dirty="0" err="1"/>
              <a:t>Fundació</a:t>
            </a:r>
            <a:r>
              <a:rPr lang="en-GB" sz="750" dirty="0"/>
              <a:t> La Caixa outside the submitted work. Dr Ibanez reported receiving grants from ANID/FONDECYT Regular (1210195 and 1210176 and 1220995); ANID/FONDAP/15150012; ANID/PIA/ANILLOS ACT210096; ANID/FONDAP 15150012; and the Multi-Partner Consortium To Expand Dementia Research In Latin America (</a:t>
            </a:r>
            <a:r>
              <a:rPr lang="en-GB" sz="750" dirty="0" err="1"/>
              <a:t>ReDLat</a:t>
            </a:r>
            <a:r>
              <a:rPr lang="en-GB" sz="750" dirty="0"/>
              <a:t>, supported by Fogarty International </a:t>
            </a:r>
            <a:r>
              <a:rPr lang="en-GB" sz="750" dirty="0" err="1"/>
              <a:t>Center</a:t>
            </a:r>
            <a:r>
              <a:rPr lang="en-GB" sz="750" dirty="0"/>
              <a:t> [FIC] and National Institutes of Health, National Institutes of Aging [R01 AG057234, R01 AG075775, R01 AG021051, CARDS-NIH], Alzheimer’s Association [SG-20-725707], Rainwater Charitable foundation – Tau Consortium, the Bluefield Project to Cure Frontotemporal Dementia, and Global Brain Health Institute) outside the submitted work. Dr </a:t>
            </a:r>
            <a:r>
              <a:rPr lang="en-GB" sz="750" dirty="0" err="1"/>
              <a:t>Caramelli</a:t>
            </a:r>
            <a:r>
              <a:rPr lang="en-GB" sz="750" dirty="0"/>
              <a:t> reported receiving advisory board/ speaker fees from Aché, </a:t>
            </a:r>
            <a:r>
              <a:rPr lang="en-GB" sz="750" dirty="0" err="1"/>
              <a:t>Nutricia</a:t>
            </a:r>
            <a:r>
              <a:rPr lang="en-GB" sz="750" dirty="0"/>
              <a:t>, </a:t>
            </a:r>
            <a:r>
              <a:rPr lang="en-GB" sz="750" dirty="0" err="1"/>
              <a:t>Eurofarma</a:t>
            </a:r>
            <a:r>
              <a:rPr lang="en-GB" sz="750" dirty="0"/>
              <a:t>, Knight Therapeutics, Novo Nordisk, and Roche outside the submitted work. Dr </a:t>
            </a:r>
            <a:r>
              <a:rPr lang="en-GB" sz="750" dirty="0" err="1"/>
              <a:t>Slachevsky</a:t>
            </a:r>
            <a:r>
              <a:rPr lang="en-GB" sz="750" dirty="0"/>
              <a:t> reported receiving grants from ANID (FONDECYT #1231839), ANID (FONDAP 15150012), and the Multi-Partner-Consortium to expand dementia research in Latin-America, which is supported by National Institutes of Health, National Institutes of Aging (R01 AG057234; R01AG075775, R01AG21051, and CARDS-NIH), Alzheimer’s Association (SG-20-725707), Fogarty International </a:t>
            </a:r>
            <a:r>
              <a:rPr lang="en-GB" sz="750" dirty="0" err="1"/>
              <a:t>Center</a:t>
            </a:r>
            <a:r>
              <a:rPr lang="en-GB" sz="750" dirty="0"/>
              <a:t> and Rainwater Charitable Foundation’s Tau Consortium, the Bluefield Project to Cure Frontotemporal Dementia, and the Global Brain Health Institute (GBHI) during the conduct of the study. Dr de Souza reported receiving grants from </a:t>
            </a:r>
            <a:r>
              <a:rPr lang="en-GB" sz="750" dirty="0" err="1"/>
              <a:t>Fundação</a:t>
            </a:r>
            <a:r>
              <a:rPr lang="en-GB" sz="750" dirty="0"/>
              <a:t> de Amparo à </a:t>
            </a:r>
            <a:r>
              <a:rPr lang="en-GB" sz="750" dirty="0" err="1"/>
              <a:t>Pesquisa</a:t>
            </a:r>
            <a:r>
              <a:rPr lang="en-GB" sz="750" dirty="0"/>
              <a:t> de Minas Gerais (FAPEMIG) and </a:t>
            </a:r>
            <a:r>
              <a:rPr lang="en-GB" sz="750" dirty="0" err="1"/>
              <a:t>Conselho</a:t>
            </a:r>
            <a:r>
              <a:rPr lang="en-GB" sz="750" dirty="0"/>
              <a:t> Nacional de </a:t>
            </a:r>
            <a:r>
              <a:rPr lang="en-GB" sz="750" dirty="0" err="1"/>
              <a:t>Pesquisa</a:t>
            </a:r>
            <a:r>
              <a:rPr lang="en-GB" sz="750" dirty="0"/>
              <a:t> </a:t>
            </a:r>
            <a:r>
              <a:rPr lang="en-GB" sz="750" dirty="0" err="1"/>
              <a:t>Científica</a:t>
            </a:r>
            <a:r>
              <a:rPr lang="en-GB" sz="750" dirty="0"/>
              <a:t> (</a:t>
            </a:r>
            <a:r>
              <a:rPr lang="en-GB" sz="750" dirty="0" err="1"/>
              <a:t>CNPq</a:t>
            </a:r>
            <a:r>
              <a:rPr lang="en-GB" sz="750" dirty="0"/>
              <a:t>) and personal fees from Biogen, Lilly, Abbott, Knight, and Novo Nordisk outside the submitted work. </a:t>
            </a:r>
            <a:r>
              <a:rPr lang="en-GB" sz="750" dirty="0" err="1"/>
              <a:t>Dr.</a:t>
            </a:r>
            <a:r>
              <a:rPr lang="en-GB" sz="750" dirty="0"/>
              <a:t> </a:t>
            </a:r>
            <a:r>
              <a:rPr lang="en-GB" sz="750" dirty="0" err="1"/>
              <a:t>Blennow</a:t>
            </a:r>
            <a:r>
              <a:rPr lang="en-GB" sz="750" dirty="0"/>
              <a:t> reports serving as a consultant and at advisory boards for AbbVie, AC Immune, </a:t>
            </a:r>
            <a:r>
              <a:rPr lang="en-GB" sz="750" dirty="0" err="1"/>
              <a:t>ALZPath</a:t>
            </a:r>
            <a:r>
              <a:rPr lang="en-GB" sz="750" dirty="0"/>
              <a:t>, </a:t>
            </a:r>
            <a:r>
              <a:rPr lang="en-GB" sz="750" dirty="0" err="1"/>
              <a:t>AriBio</a:t>
            </a:r>
            <a:r>
              <a:rPr lang="en-GB" sz="750" dirty="0"/>
              <a:t>, </a:t>
            </a:r>
            <a:r>
              <a:rPr lang="en-GB" sz="750" dirty="0" err="1"/>
              <a:t>BioArctic</a:t>
            </a:r>
            <a:r>
              <a:rPr lang="en-GB" sz="750" dirty="0"/>
              <a:t>, Biogen, Eisai, Lilly, </a:t>
            </a:r>
            <a:r>
              <a:rPr lang="en-GB" sz="750" dirty="0" err="1"/>
              <a:t>Moleac</a:t>
            </a:r>
            <a:r>
              <a:rPr lang="en-GB" sz="750" dirty="0"/>
              <a:t> </a:t>
            </a:r>
            <a:r>
              <a:rPr lang="en-GB" sz="750" dirty="0" err="1"/>
              <a:t>Pte.</a:t>
            </a:r>
            <a:r>
              <a:rPr lang="en-GB" sz="750" dirty="0"/>
              <a:t> Ltd, </a:t>
            </a:r>
            <a:r>
              <a:rPr lang="en-GB" sz="750" dirty="0" err="1"/>
              <a:t>Neurimmune</a:t>
            </a:r>
            <a:r>
              <a:rPr lang="en-GB" sz="750" dirty="0"/>
              <a:t>, Novartis, Ono Pharma, </a:t>
            </a:r>
            <a:r>
              <a:rPr lang="en-GB" sz="750" dirty="0" err="1"/>
              <a:t>Prothena</a:t>
            </a:r>
            <a:r>
              <a:rPr lang="en-GB" sz="750" dirty="0"/>
              <a:t>, Roche Diagnostics, Sanofi and Siemens </a:t>
            </a:r>
            <a:r>
              <a:rPr lang="en-GB" sz="750" dirty="0" err="1"/>
              <a:t>Healthineers</a:t>
            </a:r>
            <a:r>
              <a:rPr lang="en-GB" sz="750" dirty="0"/>
              <a:t>; serving at data monitoring committees for Julius Clinical and Novartis; giving lectures, producing educational materials, and participating in educational programs for AC Immune, Biogen, </a:t>
            </a:r>
            <a:r>
              <a:rPr lang="en-GB" sz="750" dirty="0" err="1"/>
              <a:t>Celdara</a:t>
            </a:r>
            <a:r>
              <a:rPr lang="en-GB" sz="750" dirty="0"/>
              <a:t> Medical, Eisai and Roche Diagnostics; and being a co-founder of Brain Biomarker Solutions in Gothenburg AB (BBS), which is a part of the GU Ventures Incubator Program, outside the submitted work. Dr Ritchie reported being CEO, founder, and majority shareholder of Scottish Brain Sciences that holds contracts with Lilly, Roche Diagnostics, Merck, </a:t>
            </a:r>
            <a:r>
              <a:rPr lang="en-GB" sz="750" dirty="0" err="1"/>
              <a:t>Signant</a:t>
            </a:r>
            <a:r>
              <a:rPr lang="en-GB" sz="750" dirty="0"/>
              <a:t> Health, Biogen, and Janssen </a:t>
            </a:r>
            <a:r>
              <a:rPr lang="en-GB" sz="750" dirty="0" err="1"/>
              <a:t>Cilag</a:t>
            </a:r>
            <a:r>
              <a:rPr lang="en-GB" sz="750" dirty="0"/>
              <a:t> outside the submitted work. Dr </a:t>
            </a:r>
            <a:r>
              <a:rPr lang="en-GB" sz="750" dirty="0" err="1"/>
              <a:t>Agronin</a:t>
            </a:r>
            <a:r>
              <a:rPr lang="en-GB" sz="750" dirty="0"/>
              <a:t> reported serving as clinical study investigator for Eli Lilly, Eisai, Biogen, </a:t>
            </a:r>
            <a:r>
              <a:rPr lang="en-GB" sz="750" dirty="0" err="1"/>
              <a:t>Neurim</a:t>
            </a:r>
            <a:r>
              <a:rPr lang="en-GB" sz="750" dirty="0"/>
              <a:t>, </a:t>
            </a:r>
            <a:r>
              <a:rPr lang="en-GB" sz="750" dirty="0" err="1"/>
              <a:t>Alzheon</a:t>
            </a:r>
            <a:r>
              <a:rPr lang="en-GB" sz="750" dirty="0"/>
              <a:t>, Karuna, </a:t>
            </a:r>
            <a:r>
              <a:rPr lang="en-GB" sz="750" dirty="0" err="1"/>
              <a:t>Suven</a:t>
            </a:r>
            <a:r>
              <a:rPr lang="en-GB" sz="750" dirty="0"/>
              <a:t>, Bristol Myers Squibb, and Life Molecular Imaging Team outside the submitted work. Dr </a:t>
            </a:r>
            <a:r>
              <a:rPr lang="en-GB" sz="750" dirty="0" err="1"/>
              <a:t>Bombois</a:t>
            </a:r>
            <a:r>
              <a:rPr lang="en-GB" sz="750" dirty="0"/>
              <a:t> reported serving as investigator for Janssen, Johnson &amp; Johnson, </a:t>
            </a:r>
            <a:r>
              <a:rPr lang="en-GB" sz="750" dirty="0" err="1"/>
              <a:t>Alector</a:t>
            </a:r>
            <a:r>
              <a:rPr lang="en-GB" sz="750" dirty="0"/>
              <a:t>, UCB, GSK, Novo Nordisk, Novartis, Eisai, Biogen, Roche, GE-Healthcare, and Eli Lilly outside the submitted work. Dr Levy reported receiving grants to his institute from </a:t>
            </a:r>
            <a:r>
              <a:rPr lang="en-GB" sz="750" dirty="0" err="1"/>
              <a:t>Institut</a:t>
            </a:r>
            <a:r>
              <a:rPr lang="en-GB" sz="750" dirty="0"/>
              <a:t> du </a:t>
            </a:r>
            <a:r>
              <a:rPr lang="en-GB" sz="750" dirty="0" err="1"/>
              <a:t>Cerveau</a:t>
            </a:r>
            <a:r>
              <a:rPr lang="en-GB" sz="750" dirty="0"/>
              <a:t>, Janssen (NCT04619420), Transposon (NCT04993755), and AP-HP PHRC (NCT03481933) during the conduct of the study. Dr Georges reported being executive director of Alzheimer Europe, which receives grants and support for its activities from the European Union’s Citizens, Equality, Rights, and Values (CERV) and Horizon Europe programs, from the Luxembourg National Research Fund (FNR), as well as from private and public organizations and companies, including AbbVie, </a:t>
            </a:r>
            <a:r>
              <a:rPr lang="en-GB" sz="750" dirty="0" err="1"/>
              <a:t>Alector</a:t>
            </a:r>
            <a:r>
              <a:rPr lang="en-GB" sz="750" dirty="0"/>
              <a:t>, </a:t>
            </a:r>
            <a:r>
              <a:rPr lang="en-GB" sz="750" dirty="0" err="1"/>
              <a:t>Alzheon</a:t>
            </a:r>
            <a:r>
              <a:rPr lang="en-GB" sz="750" dirty="0"/>
              <a:t>, </a:t>
            </a:r>
            <a:r>
              <a:rPr lang="en-GB" sz="750" dirty="0" err="1"/>
              <a:t>BioArctic</a:t>
            </a:r>
            <a:r>
              <a:rPr lang="en-GB" sz="750" dirty="0"/>
              <a:t>, Biogen, Bristol Myers Squibb, Eisai, Essity, GE Healthcare, Grifols, Janssen, Lilly, Merck Sharp &amp; Dohme, </a:t>
            </a:r>
            <a:r>
              <a:rPr lang="en-GB" sz="750" dirty="0" err="1"/>
              <a:t>Nutricia</a:t>
            </a:r>
            <a:r>
              <a:rPr lang="en-GB" sz="750" dirty="0"/>
              <a:t>, </a:t>
            </a:r>
            <a:r>
              <a:rPr lang="en-GB" sz="750" dirty="0" err="1"/>
              <a:t>Prothena</a:t>
            </a:r>
            <a:r>
              <a:rPr lang="en-GB" sz="750" dirty="0"/>
              <a:t>, Roche, and </a:t>
            </a:r>
            <a:r>
              <a:rPr lang="en-GB" sz="750" dirty="0" err="1"/>
              <a:t>TauRx</a:t>
            </a:r>
            <a:r>
              <a:rPr lang="en-GB" sz="750" dirty="0"/>
              <a:t> (all funding is paid to his institution). Dr Jones reported receiving grants from NIH, Bluefield Foundation, and Race Against Dementia outside the submitted work. Dr Lavretsky reported receiving royalties for published books with Oxford University Press and Hopkins University Press. Dr Schott reported receiving grants from Alzheimer’s Association, Alzheimer’s Research UK, Medical Research Council, the NIHR; consulting fees from Eli Lilly; and serving as chief medical officer for Alzheimer’s Research UK. Dr </a:t>
            </a:r>
            <a:r>
              <a:rPr lang="en-GB" sz="750" dirty="0" err="1"/>
              <a:t>Gatchel</a:t>
            </a:r>
            <a:r>
              <a:rPr lang="en-GB" sz="750" dirty="0"/>
              <a:t> reported receiving grants from NIH/National Institute on Aging (NIA), salary support from MEDVAMC, and one-time consultant fees from Eisai outside the submitted work. Dr Newhouse reported receiving grants from NIA, Eisai, Novo Nordisk, and </a:t>
            </a:r>
            <a:r>
              <a:rPr lang="en-GB" sz="750" dirty="0" err="1"/>
              <a:t>ACImmune</a:t>
            </a:r>
            <a:r>
              <a:rPr lang="en-GB" sz="750" dirty="0"/>
              <a:t> outside the submitted work. Dr Feldman reported receiving grants from (all grant funding went directly to UC San Diego): </a:t>
            </a:r>
            <a:r>
              <a:rPr lang="en-GB" sz="750" dirty="0" err="1"/>
              <a:t>Annovis</a:t>
            </a:r>
            <a:r>
              <a:rPr lang="en-GB" sz="750" dirty="0"/>
              <a:t> (QR Pharma), </a:t>
            </a:r>
            <a:r>
              <a:rPr lang="en-GB" sz="750" dirty="0" err="1"/>
              <a:t>Vivoryon</a:t>
            </a:r>
            <a:r>
              <a:rPr lang="en-GB" sz="750" dirty="0"/>
              <a:t> (</a:t>
            </a:r>
            <a:r>
              <a:rPr lang="en-GB" sz="750" dirty="0" err="1"/>
              <a:t>ProBioDrug</a:t>
            </a:r>
            <a:r>
              <a:rPr lang="en-GB" sz="750" dirty="0"/>
              <a:t>), AC Immune, </a:t>
            </a:r>
            <a:r>
              <a:rPr lang="en-GB" sz="750" dirty="0" err="1"/>
              <a:t>Biohaven</a:t>
            </a:r>
            <a:r>
              <a:rPr lang="en-GB" sz="750" dirty="0"/>
              <a:t> Pharmaceuticals, and </a:t>
            </a:r>
            <a:r>
              <a:rPr lang="en-GB" sz="750" dirty="0" err="1"/>
              <a:t>LuMind</a:t>
            </a:r>
            <a:r>
              <a:rPr lang="en-GB" sz="750" dirty="0"/>
              <a:t> Foundation; a Novo Nordisk, Axon Neuroscience, Arrowhead Pharmaceuticals, Roche/Genentech Pharmaceuticals, Tau Consortium, Janssen Research &amp; Development and </a:t>
            </a:r>
            <a:r>
              <a:rPr lang="en-GB" sz="750" dirty="0" err="1"/>
              <a:t>LuMind</a:t>
            </a:r>
            <a:r>
              <a:rPr lang="en-GB" sz="750" dirty="0"/>
              <a:t> Foundation </a:t>
            </a:r>
            <a:r>
              <a:rPr lang="en-GB" sz="750" dirty="0" err="1"/>
              <a:t>ervice</a:t>
            </a:r>
            <a:r>
              <a:rPr lang="en-GB" sz="750" dirty="0"/>
              <a:t> agreement with UC San Diego for consulting activities and/or travel support and/or data safety monitoring board activities; philanthropic support from Epstein Family Alzheimer's Research Collaboration for Alzheimer therapeutic research; conference travel expenses from Royal Society of Canada paid to UC San Diego; and having a patent for US patent No. PCT/US2007/07008 with personal royalties received. No other disclosures were reported.</a:t>
            </a:r>
            <a:endParaRPr lang="en-CH" sz="750" dirty="0"/>
          </a:p>
        </p:txBody>
      </p:sp>
      <p:sp>
        <p:nvSpPr>
          <p:cNvPr id="5" name="TextBox 4">
            <a:extLst>
              <a:ext uri="{FF2B5EF4-FFF2-40B4-BE49-F238E27FC236}">
                <a16:creationId xmlns:a16="http://schemas.microsoft.com/office/drawing/2014/main" id="{DCFA8325-7711-6A1C-CD2B-27BCFD884708}"/>
              </a:ext>
            </a:extLst>
          </p:cNvPr>
          <p:cNvSpPr txBox="1"/>
          <p:nvPr/>
        </p:nvSpPr>
        <p:spPr>
          <a:xfrm>
            <a:off x="552448" y="6555194"/>
            <a:ext cx="233608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1200" b="0" i="0" u="none" strike="noStrike" kern="1200" cap="none" spc="0" normalizeH="0" baseline="0" noProof="0" dirty="0">
                <a:ln>
                  <a:noFill/>
                </a:ln>
                <a:solidFill>
                  <a:prstClr val="black"/>
                </a:solidFill>
                <a:effectLst/>
                <a:uLnTx/>
                <a:uFillTx/>
                <a:latin typeface="Aptos" panose="02110004020202020204"/>
                <a:ea typeface="+mn-ea"/>
                <a:cs typeface="+mn-cs"/>
              </a:rPr>
              <a:t>Dubois et al., </a:t>
            </a:r>
            <a:r>
              <a:rPr kumimoji="0" lang="en-CH" sz="1200" b="0" i="1" u="none" strike="noStrike" kern="1200" cap="none" spc="0" normalizeH="0" baseline="0" noProof="0" dirty="0">
                <a:ln>
                  <a:noFill/>
                </a:ln>
                <a:solidFill>
                  <a:prstClr val="black"/>
                </a:solidFill>
                <a:effectLst/>
                <a:uLnTx/>
                <a:uFillTx/>
                <a:latin typeface="Aptos" panose="02110004020202020204"/>
                <a:ea typeface="+mn-ea"/>
                <a:cs typeface="+mn-cs"/>
              </a:rPr>
              <a:t>JAMA Neurol</a:t>
            </a:r>
            <a:r>
              <a:rPr kumimoji="0" lang="en-CH" sz="1200" b="0" i="0" u="none" strike="noStrike" kern="1200" cap="none" spc="0" normalizeH="0" baseline="0" noProof="0" dirty="0">
                <a:ln>
                  <a:noFill/>
                </a:ln>
                <a:solidFill>
                  <a:prstClr val="black"/>
                </a:solidFill>
                <a:effectLst/>
                <a:uLnTx/>
                <a:uFillTx/>
                <a:latin typeface="Aptos" panose="02110004020202020204"/>
                <a:ea typeface="+mn-ea"/>
                <a:cs typeface="+mn-cs"/>
              </a:rPr>
              <a:t>. 2024</a:t>
            </a:r>
          </a:p>
        </p:txBody>
      </p:sp>
      <p:sp>
        <p:nvSpPr>
          <p:cNvPr id="6" name="Shape 3">
            <a:extLst>
              <a:ext uri="{FF2B5EF4-FFF2-40B4-BE49-F238E27FC236}">
                <a16:creationId xmlns:a16="http://schemas.microsoft.com/office/drawing/2014/main" id="{6C161CF2-808D-F6DE-2186-FE1768CD6618}"/>
              </a:ext>
            </a:extLst>
          </p:cNvPr>
          <p:cNvSpPr/>
          <p:nvPr/>
        </p:nvSpPr>
        <p:spPr>
          <a:xfrm>
            <a:off x="0" y="958784"/>
            <a:ext cx="12191695" cy="38405"/>
          </a:xfrm>
          <a:prstGeom prst="rect">
            <a:avLst/>
          </a:prstGeom>
          <a:solidFill>
            <a:srgbClr val="CF012D"/>
          </a:solidFill>
          <a:ln w="12700">
            <a:noFill/>
            <a:prstDash val="solid"/>
          </a:ln>
        </p:spPr>
        <p:txBody>
          <a:bodyPr/>
          <a:lstStyle/>
          <a:p>
            <a:endParaRPr lang="en-CH"/>
          </a:p>
        </p:txBody>
      </p:sp>
    </p:spTree>
    <p:extLst>
      <p:ext uri="{BB962C8B-B14F-4D97-AF65-F5344CB8AC3E}">
        <p14:creationId xmlns:p14="http://schemas.microsoft.com/office/powerpoint/2010/main" val="91532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TotalTime>
  <Words>3204</Words>
  <Application>Microsoft Macintosh PowerPoint</Application>
  <PresentationFormat>Widescreen</PresentationFormat>
  <Paragraphs>151</Paragraphs>
  <Slides>8</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Aptos</vt:lpstr>
      <vt:lpstr>Aptos Display</vt:lpstr>
      <vt:lpstr>Arial</vt:lpstr>
      <vt:lpstr>Merriweather</vt:lpstr>
      <vt:lpstr>Roboto</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Acknowledgments</vt:lpstr>
      <vt:lpstr>Declaration of interest</vt:lpstr>
    </vt:vector>
  </TitlesOfParts>
  <Company>Generated by Gen-Spark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Multi-page HTML Content</dc:title>
  <dc:subject>PptxGenJS Presentation</dc:subject>
  <dc:creator>Visual Extract to PPTX Converter</dc:creator>
  <cp:lastModifiedBy>Giovanni Frisoni</cp:lastModifiedBy>
  <cp:revision>9</cp:revision>
  <dcterms:created xsi:type="dcterms:W3CDTF">2026-02-02T14:49:11Z</dcterms:created>
  <dcterms:modified xsi:type="dcterms:W3CDTF">2026-02-02T16:12:23Z</dcterms:modified>
</cp:coreProperties>
</file>